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99" r:id="rId3"/>
    <p:sldId id="457" r:id="rId4"/>
    <p:sldId id="363" r:id="rId5"/>
    <p:sldId id="285" r:id="rId6"/>
    <p:sldId id="306" r:id="rId7"/>
    <p:sldId id="305" r:id="rId8"/>
    <p:sldId id="307" r:id="rId9"/>
    <p:sldId id="308" r:id="rId10"/>
    <p:sldId id="309" r:id="rId11"/>
    <p:sldId id="310" r:id="rId12"/>
    <p:sldId id="428" r:id="rId13"/>
    <p:sldId id="454" r:id="rId14"/>
    <p:sldId id="455" r:id="rId15"/>
    <p:sldId id="311" r:id="rId16"/>
    <p:sldId id="266" r:id="rId17"/>
    <p:sldId id="356" r:id="rId18"/>
    <p:sldId id="354" r:id="rId19"/>
    <p:sldId id="355" r:id="rId20"/>
    <p:sldId id="357" r:id="rId21"/>
    <p:sldId id="362" r:id="rId22"/>
    <p:sldId id="358" r:id="rId23"/>
    <p:sldId id="269" r:id="rId24"/>
    <p:sldId id="271" r:id="rId25"/>
    <p:sldId id="359" r:id="rId26"/>
    <p:sldId id="361" r:id="rId27"/>
    <p:sldId id="456" r:id="rId28"/>
    <p:sldId id="360"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35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4B5ED7-A0F5-472F-B37A-5F3683E515E5}" type="datetimeFigureOut">
              <a:rPr lang="en-GB" smtClean="0"/>
              <a:t>15/10/2024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EE8CCA-CB3E-4534-8C26-718C61655810}" type="slidenum">
              <a:rPr lang="en-GB" smtClean="0"/>
              <a:t>‹#›</a:t>
            </a:fld>
            <a:endParaRPr lang="en-GB"/>
          </a:p>
        </p:txBody>
      </p:sp>
    </p:spTree>
    <p:extLst>
      <p:ext uri="{BB962C8B-B14F-4D97-AF65-F5344CB8AC3E}">
        <p14:creationId xmlns:p14="http://schemas.microsoft.com/office/powerpoint/2010/main" val="1476415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This video is a good example how we can use AI to improve our skills. This video also show that we might never be out of the loop, no matter how machines improve.</a:t>
            </a:r>
            <a:endParaRPr lang="en-GB" dirty="0"/>
          </a:p>
        </p:txBody>
      </p:sp>
      <p:sp>
        <p:nvSpPr>
          <p:cNvPr id="4" name="Slide Number Placeholder 3"/>
          <p:cNvSpPr>
            <a:spLocks noGrp="1"/>
          </p:cNvSpPr>
          <p:nvPr>
            <p:ph type="sldNum" sz="quarter" idx="5"/>
          </p:nvPr>
        </p:nvSpPr>
        <p:spPr/>
        <p:txBody>
          <a:bodyPr/>
          <a:lstStyle/>
          <a:p>
            <a:fld id="{5EEE8CCA-CB3E-4534-8C26-718C61655810}" type="slidenum">
              <a:rPr lang="en-GB" smtClean="0"/>
              <a:t>15</a:t>
            </a:fld>
            <a:endParaRPr lang="en-GB"/>
          </a:p>
        </p:txBody>
      </p:sp>
    </p:spTree>
    <p:extLst>
      <p:ext uri="{BB962C8B-B14F-4D97-AF65-F5344CB8AC3E}">
        <p14:creationId xmlns:p14="http://schemas.microsoft.com/office/powerpoint/2010/main" val="10244632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pt-BR" dirty="0"/>
              <a:t>In classic AI, you </a:t>
            </a:r>
            <a:endParaRPr lang="en-GB" dirty="0"/>
          </a:p>
        </p:txBody>
      </p:sp>
      <p:sp>
        <p:nvSpPr>
          <p:cNvPr id="4" name="Slide Number Placeholder 3"/>
          <p:cNvSpPr>
            <a:spLocks noGrp="1"/>
          </p:cNvSpPr>
          <p:nvPr>
            <p:ph type="sldNum" sz="quarter" idx="5"/>
          </p:nvPr>
        </p:nvSpPr>
        <p:spPr/>
        <p:txBody>
          <a:bodyPr/>
          <a:lstStyle/>
          <a:p>
            <a:fld id="{BC0C2C40-CB1C-4820-9151-EC51EC2E7E0F}" type="slidenum">
              <a:rPr lang="en-US" smtClean="0"/>
              <a:t>17</a:t>
            </a:fld>
            <a:endParaRPr lang="en-US" dirty="0"/>
          </a:p>
        </p:txBody>
      </p:sp>
    </p:spTree>
    <p:extLst>
      <p:ext uri="{BB962C8B-B14F-4D97-AF65-F5344CB8AC3E}">
        <p14:creationId xmlns:p14="http://schemas.microsoft.com/office/powerpoint/2010/main" val="1280692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BC0C2C40-CB1C-4820-9151-EC51EC2E7E0F}" type="slidenum">
              <a:rPr lang="en-US" smtClean="0"/>
              <a:t>18</a:t>
            </a:fld>
            <a:endParaRPr lang="en-US" dirty="0"/>
          </a:p>
        </p:txBody>
      </p:sp>
    </p:spTree>
    <p:extLst>
      <p:ext uri="{BB962C8B-B14F-4D97-AF65-F5344CB8AC3E}">
        <p14:creationId xmlns:p14="http://schemas.microsoft.com/office/powerpoint/2010/main" val="28250178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BC0C2C40-CB1C-4820-9151-EC51EC2E7E0F}" type="slidenum">
              <a:rPr lang="en-US" smtClean="0"/>
              <a:t>19</a:t>
            </a:fld>
            <a:endParaRPr lang="en-US" dirty="0"/>
          </a:p>
        </p:txBody>
      </p:sp>
    </p:spTree>
    <p:extLst>
      <p:ext uri="{BB962C8B-B14F-4D97-AF65-F5344CB8AC3E}">
        <p14:creationId xmlns:p14="http://schemas.microsoft.com/office/powerpoint/2010/main" val="16130893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BC0C2C40-CB1C-4820-9151-EC51EC2E7E0F}" type="slidenum">
              <a:rPr lang="en-US" smtClean="0"/>
              <a:t>20</a:t>
            </a:fld>
            <a:endParaRPr lang="en-US" dirty="0"/>
          </a:p>
        </p:txBody>
      </p:sp>
    </p:spTree>
    <p:extLst>
      <p:ext uri="{BB962C8B-B14F-4D97-AF65-F5344CB8AC3E}">
        <p14:creationId xmlns:p14="http://schemas.microsoft.com/office/powerpoint/2010/main" val="332299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GB" dirty="0"/>
          </a:p>
        </p:txBody>
      </p:sp>
      <p:sp>
        <p:nvSpPr>
          <p:cNvPr id="4" name="Slide Number Placeholder 3"/>
          <p:cNvSpPr>
            <a:spLocks noGrp="1"/>
          </p:cNvSpPr>
          <p:nvPr>
            <p:ph type="sldNum" sz="quarter" idx="5"/>
          </p:nvPr>
        </p:nvSpPr>
        <p:spPr/>
        <p:txBody>
          <a:bodyPr/>
          <a:lstStyle/>
          <a:p>
            <a:fld id="{BC0C2C40-CB1C-4820-9151-EC51EC2E7E0F}" type="slidenum">
              <a:rPr lang="en-US" smtClean="0"/>
              <a:t>25</a:t>
            </a:fld>
            <a:endParaRPr lang="en-US" dirty="0"/>
          </a:p>
        </p:txBody>
      </p:sp>
    </p:spTree>
    <p:extLst>
      <p:ext uri="{BB962C8B-B14F-4D97-AF65-F5344CB8AC3E}">
        <p14:creationId xmlns:p14="http://schemas.microsoft.com/office/powerpoint/2010/main" val="1658410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71F9-78C1-7AB8-EE7A-ED246B4053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B6B20FF-224D-3144-EDBA-8A4357D00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6162F26-1AB3-A56C-BA5E-3B34F8BDA6E4}"/>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2EE0B207-E850-AFE4-1B3F-BD87873AD5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59AEB0-A065-92DF-0E7B-4B43991CB0AB}"/>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879071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44EC6-9A34-D0CE-5B9E-E976B72CE07C}"/>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8DF779C-1701-0211-5756-1C4F775A3FF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8C26B54-BCFC-786D-F900-E7300F7BA2BB}"/>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1394902E-4B20-39DA-D264-4CCDB314CBB6}"/>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68FD76-B9AA-160A-821B-30763B4D270B}"/>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25612667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FAF0E9-CF5C-AA34-6CC8-5DABD3BD4690}"/>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EB9A75D2-918B-243B-E7E4-BBFF4EE6344F}"/>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79A2A2C3-1EC2-43EC-EF9C-1A52C497DCFD}"/>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29F94E8B-8752-7F6D-A99C-F156CEBE037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2C3019B-E60E-2E5B-BBD1-494ED7939DAC}"/>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33339894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11119104" cy="3977640"/>
          </a:xfrm>
          <a:prstGeom prst="rect">
            <a:avLst/>
          </a:prstGeom>
        </p:spPr>
        <p:txBody>
          <a:bodyPr vert="horz" lIns="91440" tIns="45720" rIns="91440" bIns="45720" rtlCol="0">
            <a:normAutofit/>
          </a:bodyPr>
          <a:lstStyle>
            <a:lvl1pPr>
              <a:lnSpc>
                <a:spcPct val="100000"/>
              </a:lnSpc>
              <a:defRPr lang="en-US" sz="2200" smtClean="0">
                <a:solidFill>
                  <a:schemeClr val="tx1">
                    <a:lumMod val="75000"/>
                    <a:lumOff val="25000"/>
                  </a:schemeClr>
                </a:solidFill>
              </a:defRPr>
            </a:lvl1pPr>
            <a:lvl2pPr>
              <a:lnSpc>
                <a:spcPct val="100000"/>
              </a:lnSpc>
              <a:defRPr lang="en-US" sz="2200" smtClean="0">
                <a:solidFill>
                  <a:schemeClr val="tx1">
                    <a:lumMod val="75000"/>
                    <a:lumOff val="25000"/>
                  </a:schemeClr>
                </a:solidFill>
              </a:defRPr>
            </a:lvl2pPr>
            <a:lvl3pPr>
              <a:lnSpc>
                <a:spcPct val="100000"/>
              </a:lnSpc>
              <a:defRPr lang="en-US" sz="2200" smtClean="0">
                <a:solidFill>
                  <a:schemeClr val="tx1">
                    <a:lumMod val="75000"/>
                    <a:lumOff val="25000"/>
                  </a:schemeClr>
                </a:solidFill>
              </a:defRPr>
            </a:lvl3pPr>
            <a:lvl4pPr>
              <a:lnSpc>
                <a:spcPct val="100000"/>
              </a:lnSpc>
              <a:defRPr lang="en-US" sz="2200" smtClean="0">
                <a:solidFill>
                  <a:schemeClr val="tx1">
                    <a:lumMod val="75000"/>
                    <a:lumOff val="25000"/>
                  </a:schemeClr>
                </a:solidFill>
              </a:defRPr>
            </a:lvl4pPr>
            <a:lvl5pPr>
              <a:lnSpc>
                <a:spcPct val="100000"/>
              </a:lnSpc>
              <a:defRPr lang="en-US" sz="2200">
                <a:solidFill>
                  <a:schemeClr val="tx1">
                    <a:lumMod val="75000"/>
                    <a:lumOff val="25000"/>
                  </a:schemeClr>
                </a:solidFill>
              </a:defRPr>
            </a:lvl5pPr>
          </a:lstStyle>
          <a:p>
            <a:pPr marL="0" lvl="0" indent="0">
              <a:lnSpc>
                <a:spcPct val="150000"/>
              </a:lnSpc>
              <a:spcBef>
                <a:spcPts val="1000"/>
              </a:spcBef>
              <a:spcAft>
                <a:spcPts val="1200"/>
              </a:spcAft>
              <a:buNone/>
            </a:pPr>
            <a:r>
              <a:rPr lang="en-US" dirty="0"/>
              <a:t>Click to 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11119104" cy="640080"/>
          </a:xfrm>
          <a:prstGeom prst="rect">
            <a:avLst/>
          </a:prstGeo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1206766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946A6-D3DF-C16E-5283-D4A709A748F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CAE7BC42-C24C-027F-E35C-BD78125CC968}"/>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7CBA394-953C-518E-1394-169A06F9DD09}"/>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7BF1FC29-9383-BB4D-6771-C545C26C5F6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69718F6-C51E-09AC-B981-E65ED1807DB1}"/>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4520056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434C-D6BA-BE16-2903-E59D72B9D4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6EAC241-26FB-3E97-87B5-0C426DBEC1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2E7154-3160-997B-3911-498DBBB71E1F}"/>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BDE2C05D-027D-1362-4807-59AC9BE9BF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FD8C44-625C-0BDF-8ACC-7481552D151D}"/>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32560208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BEB58-0BBD-A19B-B323-313F86370260}"/>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C81AAE6-1D4A-2CA0-5326-AEF3D62D5EA8}"/>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358347C2-7155-CD6D-FF53-2355A42585CE}"/>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2F8996B6-1117-A444-310F-ACA19A3C9BAB}"/>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6" name="Footer Placeholder 5">
            <a:extLst>
              <a:ext uri="{FF2B5EF4-FFF2-40B4-BE49-F238E27FC236}">
                <a16:creationId xmlns:a16="http://schemas.microsoft.com/office/drawing/2014/main" id="{335CA425-2E74-4C14-B53B-A99649421FB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851433D3-970E-12E7-F05D-9D1D7BA097F0}"/>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27535758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C667B6-1D3E-D6FA-FADA-7D96CDE0826F}"/>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71CC9B21-CB4B-2118-1712-CC07C080948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71F867CA-CE81-2D26-3948-5139D1F30A20}"/>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EA10D749-D40E-83DE-D81F-CD885D25D3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09525EA-A7B5-A9AD-3EAA-2B381CE4BD3E}"/>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5E4C1F7E-D9E8-8416-5854-693653CE7BEF}"/>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8" name="Footer Placeholder 7">
            <a:extLst>
              <a:ext uri="{FF2B5EF4-FFF2-40B4-BE49-F238E27FC236}">
                <a16:creationId xmlns:a16="http://schemas.microsoft.com/office/drawing/2014/main" id="{526147DB-B13E-40F7-1370-5CD58D2DEDA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B7A3C078-01CE-E001-A99B-05F30A0FFD2E}"/>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878282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1ADF4-09D1-3EF5-E509-9AD4E3299F6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E748657-FD2D-9C3D-7268-C60831F61C2C}"/>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4" name="Footer Placeholder 3">
            <a:extLst>
              <a:ext uri="{FF2B5EF4-FFF2-40B4-BE49-F238E27FC236}">
                <a16:creationId xmlns:a16="http://schemas.microsoft.com/office/drawing/2014/main" id="{DEA23B25-78A3-F944-0581-287E69994305}"/>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EAA0685-A5A0-CA51-67E8-AD9C0CE398B2}"/>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2811475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6D7942-81D0-97C7-0F3E-85C6A829AFDE}"/>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3" name="Footer Placeholder 2">
            <a:extLst>
              <a:ext uri="{FF2B5EF4-FFF2-40B4-BE49-F238E27FC236}">
                <a16:creationId xmlns:a16="http://schemas.microsoft.com/office/drawing/2014/main" id="{BD97D413-9011-0115-9351-246FDBFF918F}"/>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751FC77-AE85-26C7-034D-68E0839B9C4F}"/>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2676069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55471-50D8-B41D-77DC-7BF24B51075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738A5903-CCF0-BC84-E750-260A8114A3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7442285B-A79E-FFCC-0029-84CBAB250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7661DFD-642F-59A4-0A69-1951907ED462}"/>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6" name="Footer Placeholder 5">
            <a:extLst>
              <a:ext uri="{FF2B5EF4-FFF2-40B4-BE49-F238E27FC236}">
                <a16:creationId xmlns:a16="http://schemas.microsoft.com/office/drawing/2014/main" id="{2B33FBFC-2D2F-FFEE-520D-DBF1D4AC2799}"/>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E5CC220-3F71-1D14-E936-D00619734472}"/>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4147954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2999A1-C7D4-CB0D-EA16-4A7B852402D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BB47B097-E28B-22DB-B5CC-CC8DAE2DB1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26059573-4862-8601-4F99-941F1F4716A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1C2292-356F-DDF8-62A8-7E21B75067A2}"/>
              </a:ext>
            </a:extLst>
          </p:cNvPr>
          <p:cNvSpPr>
            <a:spLocks noGrp="1"/>
          </p:cNvSpPr>
          <p:nvPr>
            <p:ph type="dt" sz="half" idx="10"/>
          </p:nvPr>
        </p:nvSpPr>
        <p:spPr/>
        <p:txBody>
          <a:bodyPr/>
          <a:lstStyle/>
          <a:p>
            <a:fld id="{C089BD11-6F24-4FE6-A367-5FB0A086160E}" type="datetimeFigureOut">
              <a:rPr lang="en-GB" smtClean="0"/>
              <a:t>15/10/2024</a:t>
            </a:fld>
            <a:endParaRPr lang="en-GB"/>
          </a:p>
        </p:txBody>
      </p:sp>
      <p:sp>
        <p:nvSpPr>
          <p:cNvPr id="6" name="Footer Placeholder 5">
            <a:extLst>
              <a:ext uri="{FF2B5EF4-FFF2-40B4-BE49-F238E27FC236}">
                <a16:creationId xmlns:a16="http://schemas.microsoft.com/office/drawing/2014/main" id="{7F5EF510-4B75-D49F-531F-7DCB34A9A09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6FEAD20-979D-119D-48E5-43120569FB5B}"/>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8275614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1EE01B-5B86-ABF2-97B9-27F7FBC54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B99131B-2C15-3B7A-FD52-45FBF471B4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795D893-013B-5889-3E01-B94DD7DD4D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089BD11-6F24-4FE6-A367-5FB0A086160E}" type="datetimeFigureOut">
              <a:rPr lang="en-GB" smtClean="0"/>
              <a:t>15/10/2024</a:t>
            </a:fld>
            <a:endParaRPr lang="en-GB"/>
          </a:p>
        </p:txBody>
      </p:sp>
      <p:sp>
        <p:nvSpPr>
          <p:cNvPr id="5" name="Footer Placeholder 4">
            <a:extLst>
              <a:ext uri="{FF2B5EF4-FFF2-40B4-BE49-F238E27FC236}">
                <a16:creationId xmlns:a16="http://schemas.microsoft.com/office/drawing/2014/main" id="{690A208A-264A-D1A8-CA4D-91F12A6BEC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9401E760-1DE8-3A4A-0C5C-D0E174D723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DA6C396-1131-4223-972A-0F56C40EE3F2}" type="slidenum">
              <a:rPr lang="en-GB" smtClean="0"/>
              <a:t>‹#›</a:t>
            </a:fld>
            <a:endParaRPr lang="en-GB"/>
          </a:p>
        </p:txBody>
      </p:sp>
    </p:spTree>
    <p:extLst>
      <p:ext uri="{BB962C8B-B14F-4D97-AF65-F5344CB8AC3E}">
        <p14:creationId xmlns:p14="http://schemas.microsoft.com/office/powerpoint/2010/main" val="40127946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hyperlink" Target="https://scite.ai/" TargetMode="External"/><Relationship Id="rId7" Type="http://schemas.openxmlformats.org/officeDocument/2006/relationships/hyperlink" Target="https://scholar.google.com/" TargetMode="External"/><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hyperlink" Target="https://doi.org/10.1371/journal.pone.0162959" TargetMode="External"/><Relationship Id="rId2" Type="http://schemas.openxmlformats.org/officeDocument/2006/relationships/hyperlink" Target="https://doi.org/10.1609/aiide.v8i4.12555" TargetMode="External"/><Relationship Id="rId1" Type="http://schemas.openxmlformats.org/officeDocument/2006/relationships/slideLayout" Target="../slideLayouts/slideLayout12.xml"/><Relationship Id="rId5" Type="http://schemas.openxmlformats.org/officeDocument/2006/relationships/image" Target="../media/image12.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ideo" Target="https://www.youtube.com/embed/N_Nvr4ztBXs?feature=oembed" TargetMode="Externa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qbIk7-JPB2c" TargetMode="Externa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hyperlink" Target="https://www.nature.com/articles/s41562-024-01882-z" TargetMode="Externa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arxiv.org/abs/2405.08007"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html/2303.13988v6" TargetMode="External"/><Relationship Id="rId7" Type="http://schemas.openxmlformats.org/officeDocument/2006/relationships/hyperlink" Target="https://arxiv.org/pdf/2406.11741" TargetMode="External"/><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hyperlink" Target="https://arxiv.org/abs/2309.14556" TargetMode="External"/><Relationship Id="rId5" Type="http://schemas.openxmlformats.org/officeDocument/2006/relationships/hyperlink" Target="https://arxiv.org/abs/2405.11804" TargetMode="External"/><Relationship Id="rId4" Type="http://schemas.openxmlformats.org/officeDocument/2006/relationships/hyperlink" Target="https://arxiv.org/abs/2408.06292"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html/2405.10313v1" TargetMode="External"/><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hyperlink" Target="https://arcprize.org/blog/openai-o1-results-arc-prize" TargetMode="External"/><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hyperlink" Target="https://arxiv.org/abs/2409.05746" TargetMode="Externa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ideo" Target="https://www.youtube.com/embed/IvXZCocyU_M?feature=oembed"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title"/>
          </p:nvPr>
        </p:nvSpPr>
        <p:spPr>
          <a:xfrm>
            <a:off x="1087031" y="1988289"/>
            <a:ext cx="10515600" cy="1669312"/>
          </a:xfrm>
        </p:spPr>
        <p:txBody>
          <a:bodyPr>
            <a:normAutofit/>
          </a:bodyPr>
          <a:lstStyle/>
          <a:p>
            <a:r>
              <a:rPr lang="en-GB" dirty="0"/>
              <a:t>Introduction to AI</a:t>
            </a:r>
          </a:p>
        </p:txBody>
      </p:sp>
      <p:pic>
        <p:nvPicPr>
          <p:cNvPr id="5" name="Picture 4">
            <a:extLst>
              <a:ext uri="{FF2B5EF4-FFF2-40B4-BE49-F238E27FC236}">
                <a16:creationId xmlns:a16="http://schemas.microsoft.com/office/drawing/2014/main" id="{479DCA19-E6B1-1918-0D4F-7100C1D9915E}"/>
              </a:ext>
            </a:extLst>
          </p:cNvPr>
          <p:cNvPicPr>
            <a:picLocks noChangeAspect="1"/>
          </p:cNvPicPr>
          <p:nvPr/>
        </p:nvPicPr>
        <p:blipFill>
          <a:blip r:embed="rId2"/>
          <a:stretch>
            <a:fillRect/>
          </a:stretch>
        </p:blipFill>
        <p:spPr>
          <a:xfrm>
            <a:off x="0" y="0"/>
            <a:ext cx="6535062" cy="895475"/>
          </a:xfrm>
          <a:prstGeom prst="rect">
            <a:avLst/>
          </a:prstGeom>
        </p:spPr>
      </p:pic>
      <p:sp>
        <p:nvSpPr>
          <p:cNvPr id="3" name="Text Placeholder 5">
            <a:extLst>
              <a:ext uri="{FF2B5EF4-FFF2-40B4-BE49-F238E27FC236}">
                <a16:creationId xmlns:a16="http://schemas.microsoft.com/office/drawing/2014/main" id="{3764CB52-20CB-6801-F285-01342C74F7C5}"/>
              </a:ext>
            </a:extLst>
          </p:cNvPr>
          <p:cNvSpPr txBox="1">
            <a:spLocks/>
          </p:cNvSpPr>
          <p:nvPr/>
        </p:nvSpPr>
        <p:spPr>
          <a:xfrm>
            <a:off x="1139323" y="4763023"/>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82000"/>
                  </a:schemeClr>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82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82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82000"/>
                  </a:schemeClr>
                </a:solidFill>
                <a:latin typeface="+mn-lt"/>
                <a:ea typeface="+mn-ea"/>
                <a:cs typeface="+mn-cs"/>
              </a:defRPr>
            </a:lvl9pPr>
          </a:lstStyle>
          <a:p>
            <a:endParaRPr lang="pt-BR" dirty="0"/>
          </a:p>
          <a:p>
            <a:endParaRPr lang="pt-BR" dirty="0"/>
          </a:p>
          <a:p>
            <a:r>
              <a:rPr lang="pt-BR"/>
              <a:t>Fabrício Góes</a:t>
            </a:r>
            <a:endParaRPr lang="en-GB" dirty="0"/>
          </a:p>
        </p:txBody>
      </p:sp>
      <p:sp>
        <p:nvSpPr>
          <p:cNvPr id="4" name="Subtitle 4">
            <a:extLst>
              <a:ext uri="{FF2B5EF4-FFF2-40B4-BE49-F238E27FC236}">
                <a16:creationId xmlns:a16="http://schemas.microsoft.com/office/drawing/2014/main" id="{E1DA72E1-6BFE-477F-61E2-176A1F875F15}"/>
              </a:ext>
            </a:extLst>
          </p:cNvPr>
          <p:cNvSpPr txBox="1">
            <a:spLocks/>
          </p:cNvSpPr>
          <p:nvPr/>
        </p:nvSpPr>
        <p:spPr>
          <a:xfrm>
            <a:off x="1139323" y="3691277"/>
            <a:ext cx="4938397" cy="1208087"/>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latin typeface="Segoe UI" panose="020B0502040204020203" pitchFamily="34" charset="0"/>
                <a:cs typeface="Segoe UI" panose="020B0502040204020203" pitchFamily="34" charset="0"/>
              </a:rPr>
              <a:t>Generative AI / AGI</a:t>
            </a:r>
          </a:p>
        </p:txBody>
      </p:sp>
      <p:cxnSp>
        <p:nvCxnSpPr>
          <p:cNvPr id="7" name="Straight Connector 6">
            <a:extLst>
              <a:ext uri="{FF2B5EF4-FFF2-40B4-BE49-F238E27FC236}">
                <a16:creationId xmlns:a16="http://schemas.microsoft.com/office/drawing/2014/main" id="{57195876-3459-8608-2799-35CB8D45968B}"/>
              </a:ext>
            </a:extLst>
          </p:cNvPr>
          <p:cNvCxnSpPr>
            <a:cxnSpLocks/>
          </p:cNvCxnSpPr>
          <p:nvPr/>
        </p:nvCxnSpPr>
        <p:spPr>
          <a:xfrm>
            <a:off x="1087031" y="3647554"/>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7029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6AF6F-5F9E-7E60-1E87-B977A52C3848}"/>
              </a:ext>
            </a:extLst>
          </p:cNvPr>
          <p:cNvSpPr>
            <a:spLocks noGrp="1"/>
          </p:cNvSpPr>
          <p:nvPr>
            <p:ph type="title"/>
          </p:nvPr>
        </p:nvSpPr>
        <p:spPr/>
        <p:txBody>
          <a:bodyPr/>
          <a:lstStyle/>
          <a:p>
            <a:r>
              <a:rPr lang="pt-BR" dirty="0"/>
              <a:t>Let’s talk in the Socratic style</a:t>
            </a:r>
            <a:endParaRPr lang="en-GB" dirty="0"/>
          </a:p>
        </p:txBody>
      </p:sp>
      <p:sp>
        <p:nvSpPr>
          <p:cNvPr id="4" name="Rounded Rectangle 3">
            <a:extLst>
              <a:ext uri="{FF2B5EF4-FFF2-40B4-BE49-F238E27FC236}">
                <a16:creationId xmlns:a16="http://schemas.microsoft.com/office/drawing/2014/main" id="{7E83561F-C337-7688-E4D3-6F644E8E3F02}"/>
              </a:ext>
            </a:extLst>
          </p:cNvPr>
          <p:cNvSpPr/>
          <p:nvPr/>
        </p:nvSpPr>
        <p:spPr>
          <a:xfrm>
            <a:off x="1756397" y="1616257"/>
            <a:ext cx="7588235" cy="80586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You are a tutor that talks in a Socratic style. You are talking to a student that would like to know more about Generative AI.</a:t>
            </a:r>
            <a:endParaRPr lang="en-GB" b="1" dirty="0">
              <a:solidFill>
                <a:schemeClr val="tx1"/>
              </a:solidFill>
            </a:endParaRPr>
          </a:p>
        </p:txBody>
      </p:sp>
      <p:sp>
        <p:nvSpPr>
          <p:cNvPr id="5" name="Rounded Rectangle 4">
            <a:extLst>
              <a:ext uri="{FF2B5EF4-FFF2-40B4-BE49-F238E27FC236}">
                <a16:creationId xmlns:a16="http://schemas.microsoft.com/office/drawing/2014/main" id="{B28124CB-FC6A-C16A-9507-1DC2658208E0}"/>
              </a:ext>
            </a:extLst>
          </p:cNvPr>
          <p:cNvSpPr/>
          <p:nvPr/>
        </p:nvSpPr>
        <p:spPr>
          <a:xfrm>
            <a:off x="2775096" y="2602176"/>
            <a:ext cx="7665212" cy="101379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What an interesting topic! Generative AI is quite a fascinating field. To start, let me ask you: What do you think "generative" might mean in the context of artificial intelligence?</a:t>
            </a:r>
          </a:p>
        </p:txBody>
      </p:sp>
      <p:pic>
        <p:nvPicPr>
          <p:cNvPr id="6" name="Picture 2" descr="Robot - Free technology icons">
            <a:extLst>
              <a:ext uri="{FF2B5EF4-FFF2-40B4-BE49-F238E27FC236}">
                <a16:creationId xmlns:a16="http://schemas.microsoft.com/office/drawing/2014/main" id="{1204B442-65B2-234A-FF2D-829564E81C2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0482" y="2669892"/>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a:extLst>
              <a:ext uri="{FF2B5EF4-FFF2-40B4-BE49-F238E27FC236}">
                <a16:creationId xmlns:a16="http://schemas.microsoft.com/office/drawing/2014/main" id="{C59A6331-7A01-A1AC-B22B-BFC37600C4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73" y="1605383"/>
            <a:ext cx="805868" cy="80586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a:extLst>
              <a:ext uri="{FF2B5EF4-FFF2-40B4-BE49-F238E27FC236}">
                <a16:creationId xmlns:a16="http://schemas.microsoft.com/office/drawing/2014/main" id="{6BD1EC76-3375-33BC-7EBD-816807399BDA}"/>
              </a:ext>
            </a:extLst>
          </p:cNvPr>
          <p:cNvSpPr/>
          <p:nvPr/>
        </p:nvSpPr>
        <p:spPr>
          <a:xfrm>
            <a:off x="1764418" y="3880794"/>
            <a:ext cx="7580214" cy="62139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 have no idea.</a:t>
            </a:r>
          </a:p>
        </p:txBody>
      </p:sp>
      <p:sp>
        <p:nvSpPr>
          <p:cNvPr id="9" name="Rounded Rectangle 8">
            <a:extLst>
              <a:ext uri="{FF2B5EF4-FFF2-40B4-BE49-F238E27FC236}">
                <a16:creationId xmlns:a16="http://schemas.microsoft.com/office/drawing/2014/main" id="{B9ACD43F-E7A5-F9D3-57F2-6FB0EC30EC31}"/>
              </a:ext>
            </a:extLst>
          </p:cNvPr>
          <p:cNvSpPr/>
          <p:nvPr/>
        </p:nvSpPr>
        <p:spPr>
          <a:xfrm>
            <a:off x="2775096" y="4818724"/>
            <a:ext cx="7741411" cy="1142135"/>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That's perfectly fine! Let's break it down together. When you hear the word "generate," what comes to mind? What sorts of things do you think of when something is being "generated"?</a:t>
            </a:r>
          </a:p>
        </p:txBody>
      </p:sp>
      <p:pic>
        <p:nvPicPr>
          <p:cNvPr id="10" name="Picture 2" descr="Robot - Free technology icons">
            <a:extLst>
              <a:ext uri="{FF2B5EF4-FFF2-40B4-BE49-F238E27FC236}">
                <a16:creationId xmlns:a16="http://schemas.microsoft.com/office/drawing/2014/main" id="{0574609E-0A86-AADA-C868-7651CBB59C4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90482" y="5047452"/>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vatar - Free user icons">
            <a:extLst>
              <a:ext uri="{FF2B5EF4-FFF2-40B4-BE49-F238E27FC236}">
                <a16:creationId xmlns:a16="http://schemas.microsoft.com/office/drawing/2014/main" id="{EFEA7125-1310-567C-3259-D063AC46FFD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1873" y="3756843"/>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a:extLst>
              <a:ext uri="{FF2B5EF4-FFF2-40B4-BE49-F238E27FC236}">
                <a16:creationId xmlns:a16="http://schemas.microsoft.com/office/drawing/2014/main" id="{B979FE2E-CDB6-3FDC-8075-BE755FE4C99B}"/>
              </a:ext>
            </a:extLst>
          </p:cNvPr>
          <p:cNvCxnSpPr>
            <a:cxnSpLocks/>
            <a:stCxn id="13" idx="1"/>
          </p:cNvCxnSpPr>
          <p:nvPr/>
        </p:nvCxnSpPr>
        <p:spPr>
          <a:xfrm flipH="1">
            <a:off x="9204250" y="4250907"/>
            <a:ext cx="590343" cy="6765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E0ACE1F-1B82-C18B-F094-560A7EDDD18E}"/>
              </a:ext>
            </a:extLst>
          </p:cNvPr>
          <p:cNvSpPr txBox="1"/>
          <p:nvPr/>
        </p:nvSpPr>
        <p:spPr>
          <a:xfrm>
            <a:off x="9794593" y="3789242"/>
            <a:ext cx="2211571" cy="923330"/>
          </a:xfrm>
          <a:prstGeom prst="rect">
            <a:avLst/>
          </a:prstGeom>
          <a:noFill/>
        </p:spPr>
        <p:txBody>
          <a:bodyPr wrap="square" rtlCol="0">
            <a:spAutoFit/>
          </a:bodyPr>
          <a:lstStyle/>
          <a:p>
            <a:r>
              <a:rPr lang="en-GB" dirty="0"/>
              <a:t>Always reply with questions, instead of answers.</a:t>
            </a:r>
          </a:p>
        </p:txBody>
      </p:sp>
    </p:spTree>
    <p:extLst>
      <p:ext uri="{BB962C8B-B14F-4D97-AF65-F5344CB8AC3E}">
        <p14:creationId xmlns:p14="http://schemas.microsoft.com/office/powerpoint/2010/main" val="3373060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19A01-D1AE-1048-F7B4-B8DFDD16AF51}"/>
              </a:ext>
            </a:extLst>
          </p:cNvPr>
          <p:cNvSpPr>
            <a:spLocks noGrp="1"/>
          </p:cNvSpPr>
          <p:nvPr>
            <p:ph sz="quarter" idx="10"/>
          </p:nvPr>
        </p:nvSpPr>
        <p:spPr>
          <a:xfrm>
            <a:off x="444500" y="1460499"/>
            <a:ext cx="11119104" cy="4844607"/>
          </a:xfrm>
        </p:spPr>
        <p:txBody>
          <a:bodyPr>
            <a:normAutofit fontScale="85000" lnSpcReduction="20000"/>
          </a:bodyPr>
          <a:lstStyle/>
          <a:p>
            <a:r>
              <a:rPr lang="pt-BR" sz="2600" dirty="0"/>
              <a:t>Assessing students’ authorship</a:t>
            </a:r>
          </a:p>
          <a:p>
            <a:pPr lvl="1"/>
            <a:r>
              <a:rPr lang="pt-BR" sz="2600" dirty="0"/>
              <a:t>Plagiarism</a:t>
            </a:r>
          </a:p>
          <a:p>
            <a:pPr lvl="1"/>
            <a:r>
              <a:rPr lang="pt-BR" sz="2600" dirty="0"/>
              <a:t>Hybrid submissions (Centaur vs. Cyborg) – how much was done by the student?</a:t>
            </a:r>
          </a:p>
          <a:p>
            <a:pPr lvl="1"/>
            <a:r>
              <a:rPr lang="pt-BR" sz="2600" dirty="0"/>
              <a:t>Fully AI generated submissions</a:t>
            </a:r>
          </a:p>
          <a:p>
            <a:pPr lvl="1"/>
            <a:r>
              <a:rPr lang="pt-BR" sz="2600" dirty="0"/>
              <a:t>Copyrights</a:t>
            </a:r>
          </a:p>
          <a:p>
            <a:pPr lvl="1"/>
            <a:endParaRPr lang="pt-BR" sz="2600" dirty="0"/>
          </a:p>
          <a:p>
            <a:r>
              <a:rPr lang="pt-BR" sz="2600" dirty="0"/>
              <a:t>Personal data sharing</a:t>
            </a:r>
          </a:p>
          <a:p>
            <a:endParaRPr lang="pt-BR" sz="2600" dirty="0"/>
          </a:p>
          <a:p>
            <a:r>
              <a:rPr lang="pt-BR" sz="2600" dirty="0"/>
              <a:t>AI alignment (moral values and ethics)</a:t>
            </a:r>
          </a:p>
          <a:p>
            <a:endParaRPr lang="pt-BR" sz="2600" dirty="0"/>
          </a:p>
          <a:p>
            <a:r>
              <a:rPr lang="pt-BR" sz="2600" dirty="0"/>
              <a:t>AI responses’ accuracy</a:t>
            </a:r>
          </a:p>
          <a:p>
            <a:endParaRPr lang="pt-BR" sz="2600" dirty="0"/>
          </a:p>
          <a:p>
            <a:r>
              <a:rPr lang="pt-BR" sz="2600" dirty="0"/>
              <a:t>Jobs at risk (being replaced by robots)</a:t>
            </a:r>
          </a:p>
          <a:p>
            <a:endParaRPr lang="pt-BR" dirty="0"/>
          </a:p>
          <a:p>
            <a:endParaRPr lang="pt-BR" dirty="0"/>
          </a:p>
          <a:p>
            <a:pPr lvl="1"/>
            <a:endParaRPr lang="pt-BR" dirty="0"/>
          </a:p>
        </p:txBody>
      </p:sp>
      <p:sp>
        <p:nvSpPr>
          <p:cNvPr id="2" name="Title 1">
            <a:extLst>
              <a:ext uri="{FF2B5EF4-FFF2-40B4-BE49-F238E27FC236}">
                <a16:creationId xmlns:a16="http://schemas.microsoft.com/office/drawing/2014/main" id="{F6B2EEE7-D57C-386D-A716-15B6A60D1DA9}"/>
              </a:ext>
            </a:extLst>
          </p:cNvPr>
          <p:cNvSpPr>
            <a:spLocks noGrp="1"/>
          </p:cNvSpPr>
          <p:nvPr>
            <p:ph type="title"/>
          </p:nvPr>
        </p:nvSpPr>
        <p:spPr/>
        <p:txBody>
          <a:bodyPr/>
          <a:lstStyle/>
          <a:p>
            <a:r>
              <a:rPr lang="pt-BR" b="1" dirty="0"/>
              <a:t>Problems, challenges and risks </a:t>
            </a:r>
            <a:r>
              <a:rPr lang="pt-BR" dirty="0"/>
              <a:t>of using AI</a:t>
            </a:r>
            <a:endParaRPr lang="en-GB" dirty="0"/>
          </a:p>
        </p:txBody>
      </p:sp>
      <p:pic>
        <p:nvPicPr>
          <p:cNvPr id="4" name="features-overview.c8ca4c89b9213da7516b">
            <a:hlinkClick r:id="" action="ppaction://media"/>
            <a:extLst>
              <a:ext uri="{FF2B5EF4-FFF2-40B4-BE49-F238E27FC236}">
                <a16:creationId xmlns:a16="http://schemas.microsoft.com/office/drawing/2014/main" id="{1AF080EF-4C14-A7BC-F7BB-E257D23B3980}"/>
              </a:ext>
            </a:extLst>
          </p:cNvPr>
          <p:cNvPicPr>
            <a:picLocks noChangeAspect="1"/>
          </p:cNvPicPr>
          <p:nvPr>
            <a:videoFile r:link="rId1"/>
            <p:extLst>
              <p:ext uri="{DAA4B4D4-6D71-4841-9C94-3DE7FCFB9230}">
                <p14:media xmlns:p14="http://schemas.microsoft.com/office/powerpoint/2010/main" r:embed="rId2">
                  <p14:trim end="17119"/>
                </p14:media>
              </p:ext>
            </p:extLst>
          </p:nvPr>
        </p:nvPicPr>
        <p:blipFill>
          <a:blip r:embed="rId4"/>
          <a:stretch>
            <a:fillRect/>
          </a:stretch>
        </p:blipFill>
        <p:spPr>
          <a:xfrm>
            <a:off x="5887094" y="3115340"/>
            <a:ext cx="5424965" cy="3051543"/>
          </a:xfrm>
          <a:prstGeom prst="rect">
            <a:avLst/>
          </a:prstGeom>
        </p:spPr>
      </p:pic>
    </p:spTree>
    <p:extLst>
      <p:ext uri="{BB962C8B-B14F-4D97-AF65-F5344CB8AC3E}">
        <p14:creationId xmlns:p14="http://schemas.microsoft.com/office/powerpoint/2010/main" val="376819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44500" y="1460500"/>
            <a:ext cx="11119104" cy="882650"/>
          </a:xfrm>
        </p:spPr>
        <p:txBody>
          <a:bodyPr>
            <a:normAutofit/>
          </a:bodyPr>
          <a:lstStyle/>
          <a:p>
            <a:r>
              <a:rPr lang="pt-BR" dirty="0"/>
              <a:t>This prompt write a full essay based on a list of legit references as an undergraduate student in academic style.</a:t>
            </a:r>
            <a:endParaRPr lang="en-GB" dirty="0"/>
          </a:p>
        </p:txBody>
      </p:sp>
      <p:sp>
        <p:nvSpPr>
          <p:cNvPr id="3" name="Title 2"/>
          <p:cNvSpPr>
            <a:spLocks noGrp="1"/>
          </p:cNvSpPr>
          <p:nvPr>
            <p:ph type="title"/>
          </p:nvPr>
        </p:nvSpPr>
        <p:spPr/>
        <p:txBody>
          <a:bodyPr/>
          <a:lstStyle/>
          <a:p>
            <a:r>
              <a:rPr lang="pt-BR" sz="3600" dirty="0"/>
              <a:t>Essay Generator (Socratic antagonist)</a:t>
            </a:r>
            <a:endParaRPr lang="en-GB" dirty="0"/>
          </a:p>
        </p:txBody>
      </p:sp>
      <p:sp>
        <p:nvSpPr>
          <p:cNvPr id="9" name="Rounded Rectangle 3">
            <a:extLst>
              <a:ext uri="{FF2B5EF4-FFF2-40B4-BE49-F238E27FC236}">
                <a16:creationId xmlns:a16="http://schemas.microsoft.com/office/drawing/2014/main" id="{6E90E6DD-FDD9-508A-CC74-9F43ECEFFF21}"/>
              </a:ext>
            </a:extLst>
          </p:cNvPr>
          <p:cNvSpPr/>
          <p:nvPr/>
        </p:nvSpPr>
        <p:spPr>
          <a:xfrm>
            <a:off x="2306807" y="2747215"/>
            <a:ext cx="7945871" cy="293889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Act as </a:t>
            </a:r>
            <a:r>
              <a:rPr lang="en-GB" b="1" dirty="0">
                <a:solidFill>
                  <a:schemeClr val="tx1"/>
                </a:solidFill>
              </a:rPr>
              <a:t>an undergraduate student</a:t>
            </a:r>
            <a:r>
              <a:rPr lang="en-GB" dirty="0">
                <a:solidFill>
                  <a:schemeClr val="tx1"/>
                </a:solidFill>
              </a:rPr>
              <a:t>, your job is to </a:t>
            </a:r>
            <a:r>
              <a:rPr lang="en-GB" b="1" dirty="0">
                <a:solidFill>
                  <a:schemeClr val="tx1"/>
                </a:solidFill>
              </a:rPr>
              <a:t>create an essay in academic style</a:t>
            </a:r>
            <a:r>
              <a:rPr lang="en-GB" dirty="0">
                <a:solidFill>
                  <a:schemeClr val="tx1"/>
                </a:solidFill>
              </a:rPr>
              <a:t> about a </a:t>
            </a:r>
            <a:r>
              <a:rPr lang="en-GB" b="1" dirty="0">
                <a:solidFill>
                  <a:schemeClr val="tx1"/>
                </a:solidFill>
              </a:rPr>
              <a:t>topic</a:t>
            </a:r>
            <a:r>
              <a:rPr lang="en-GB" dirty="0">
                <a:solidFill>
                  <a:schemeClr val="tx1"/>
                </a:solidFill>
              </a:rPr>
              <a:t> with a certain </a:t>
            </a:r>
            <a:r>
              <a:rPr lang="en-GB" b="1" dirty="0">
                <a:solidFill>
                  <a:schemeClr val="tx1"/>
                </a:solidFill>
              </a:rPr>
              <a:t>word count</a:t>
            </a:r>
            <a:r>
              <a:rPr lang="en-GB" dirty="0">
                <a:solidFill>
                  <a:schemeClr val="tx1"/>
                </a:solidFill>
              </a:rPr>
              <a:t>. I will provide you a </a:t>
            </a:r>
            <a:r>
              <a:rPr lang="en-GB" b="1" dirty="0">
                <a:solidFill>
                  <a:schemeClr val="tx1"/>
                </a:solidFill>
              </a:rPr>
              <a:t>list of references </a:t>
            </a:r>
            <a:r>
              <a:rPr lang="en-GB" dirty="0">
                <a:solidFill>
                  <a:schemeClr val="tx1"/>
                </a:solidFill>
              </a:rPr>
              <a:t>and you should use only them. The focus of the essay should be supported by the references provided. It should have a references section at the end in </a:t>
            </a:r>
            <a:r>
              <a:rPr lang="en-GB" b="1" dirty="0">
                <a:solidFill>
                  <a:schemeClr val="tx1"/>
                </a:solidFill>
              </a:rPr>
              <a:t>a specific reference style</a:t>
            </a:r>
            <a:r>
              <a:rPr lang="en-GB" dirty="0">
                <a:solidFill>
                  <a:schemeClr val="tx1"/>
                </a:solidFill>
              </a:rPr>
              <a:t>. You should </a:t>
            </a:r>
            <a:r>
              <a:rPr lang="en-GB" b="1" dirty="0">
                <a:solidFill>
                  <a:schemeClr val="tx1"/>
                </a:solidFill>
              </a:rPr>
              <a:t>ask me as many questions as necessary to do the job</a:t>
            </a:r>
            <a:r>
              <a:rPr lang="en-GB" dirty="0">
                <a:solidFill>
                  <a:schemeClr val="tx1"/>
                </a:solidFill>
              </a:rPr>
              <a:t>. You should ask one question at a time, and I will respond to each question. When you have enough information to generate the essay, you should generate it. Do you understand?</a:t>
            </a:r>
          </a:p>
        </p:txBody>
      </p:sp>
      <p:pic>
        <p:nvPicPr>
          <p:cNvPr id="10" name="Picture 8" descr="Avatar - Free user icons">
            <a:extLst>
              <a:ext uri="{FF2B5EF4-FFF2-40B4-BE49-F238E27FC236}">
                <a16:creationId xmlns:a16="http://schemas.microsoft.com/office/drawing/2014/main" id="{F8C2C702-59DE-33AB-7C1B-693DC3B5EB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66804" y="3452786"/>
            <a:ext cx="805868" cy="80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9229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44500" y="1460500"/>
            <a:ext cx="11119104" cy="1574102"/>
          </a:xfrm>
        </p:spPr>
        <p:txBody>
          <a:bodyPr>
            <a:normAutofit/>
          </a:bodyPr>
          <a:lstStyle/>
          <a:p>
            <a:r>
              <a:rPr lang="pt-BR" dirty="0"/>
              <a:t>Current main LLM models make up references. However, you can find legit references list from other AI and non-AI systems and create an essay based on them.</a:t>
            </a:r>
            <a:endParaRPr lang="en-GB" dirty="0"/>
          </a:p>
        </p:txBody>
      </p:sp>
      <p:sp>
        <p:nvSpPr>
          <p:cNvPr id="3" name="Title 2"/>
          <p:cNvSpPr>
            <a:spLocks noGrp="1"/>
          </p:cNvSpPr>
          <p:nvPr>
            <p:ph type="title"/>
          </p:nvPr>
        </p:nvSpPr>
        <p:spPr/>
        <p:txBody>
          <a:bodyPr/>
          <a:lstStyle/>
          <a:p>
            <a:r>
              <a:rPr lang="pt-BR" sz="3600" dirty="0"/>
              <a:t>Essay Generator – References List</a:t>
            </a:r>
            <a:endParaRPr lang="en-GB" dirty="0"/>
          </a:p>
        </p:txBody>
      </p:sp>
      <p:pic>
        <p:nvPicPr>
          <p:cNvPr id="5" name="Picture 4">
            <a:extLst>
              <a:ext uri="{FF2B5EF4-FFF2-40B4-BE49-F238E27FC236}">
                <a16:creationId xmlns:a16="http://schemas.microsoft.com/office/drawing/2014/main" id="{3BE8201A-23D7-A00A-1BA4-10FFF9BE419D}"/>
              </a:ext>
            </a:extLst>
          </p:cNvPr>
          <p:cNvPicPr>
            <a:picLocks noChangeAspect="1"/>
          </p:cNvPicPr>
          <p:nvPr/>
        </p:nvPicPr>
        <p:blipFill>
          <a:blip r:embed="rId2"/>
          <a:stretch>
            <a:fillRect/>
          </a:stretch>
        </p:blipFill>
        <p:spPr>
          <a:xfrm>
            <a:off x="985691" y="3577257"/>
            <a:ext cx="3862331" cy="2850134"/>
          </a:xfrm>
          <a:prstGeom prst="rect">
            <a:avLst/>
          </a:prstGeom>
        </p:spPr>
      </p:pic>
      <p:sp>
        <p:nvSpPr>
          <p:cNvPr id="7" name="TextBox 6">
            <a:extLst>
              <a:ext uri="{FF2B5EF4-FFF2-40B4-BE49-F238E27FC236}">
                <a16:creationId xmlns:a16="http://schemas.microsoft.com/office/drawing/2014/main" id="{8F5E9215-49F9-88AE-D894-66B0FF80C188}"/>
              </a:ext>
            </a:extLst>
          </p:cNvPr>
          <p:cNvSpPr txBox="1"/>
          <p:nvPr/>
        </p:nvSpPr>
        <p:spPr>
          <a:xfrm>
            <a:off x="2915139" y="3029041"/>
            <a:ext cx="1847780" cy="615553"/>
          </a:xfrm>
          <a:prstGeom prst="rect">
            <a:avLst/>
          </a:prstGeom>
          <a:noFill/>
        </p:spPr>
        <p:txBody>
          <a:bodyPr wrap="square">
            <a:spAutoFit/>
          </a:bodyPr>
          <a:lstStyle/>
          <a:p>
            <a:r>
              <a:rPr lang="en-GB" sz="1600" dirty="0">
                <a:hlinkClick r:id="rId3"/>
              </a:rPr>
              <a:t>https://scite.ai</a:t>
            </a:r>
            <a:endParaRPr lang="en-GB" sz="1600" dirty="0"/>
          </a:p>
          <a:p>
            <a:endParaRPr lang="en-GB" dirty="0"/>
          </a:p>
        </p:txBody>
      </p:sp>
      <p:pic>
        <p:nvPicPr>
          <p:cNvPr id="11" name="Picture 10">
            <a:extLst>
              <a:ext uri="{FF2B5EF4-FFF2-40B4-BE49-F238E27FC236}">
                <a16:creationId xmlns:a16="http://schemas.microsoft.com/office/drawing/2014/main" id="{843F8635-5127-3D51-290C-BFCCD1F31825}"/>
              </a:ext>
            </a:extLst>
          </p:cNvPr>
          <p:cNvPicPr>
            <a:picLocks noChangeAspect="1"/>
          </p:cNvPicPr>
          <p:nvPr/>
        </p:nvPicPr>
        <p:blipFill>
          <a:blip r:embed="rId4"/>
          <a:stretch>
            <a:fillRect/>
          </a:stretch>
        </p:blipFill>
        <p:spPr>
          <a:xfrm>
            <a:off x="990518" y="2777045"/>
            <a:ext cx="1629002" cy="800212"/>
          </a:xfrm>
          <a:prstGeom prst="rect">
            <a:avLst/>
          </a:prstGeom>
        </p:spPr>
      </p:pic>
      <p:pic>
        <p:nvPicPr>
          <p:cNvPr id="13" name="Picture 12">
            <a:extLst>
              <a:ext uri="{FF2B5EF4-FFF2-40B4-BE49-F238E27FC236}">
                <a16:creationId xmlns:a16="http://schemas.microsoft.com/office/drawing/2014/main" id="{5149E19C-A0D8-F89A-0D15-4F102CAC9930}"/>
              </a:ext>
            </a:extLst>
          </p:cNvPr>
          <p:cNvPicPr>
            <a:picLocks noChangeAspect="1"/>
          </p:cNvPicPr>
          <p:nvPr/>
        </p:nvPicPr>
        <p:blipFill>
          <a:blip r:embed="rId5"/>
          <a:stretch>
            <a:fillRect/>
          </a:stretch>
        </p:blipFill>
        <p:spPr>
          <a:xfrm>
            <a:off x="6146064" y="3983998"/>
            <a:ext cx="5222550" cy="2358200"/>
          </a:xfrm>
          <a:prstGeom prst="rect">
            <a:avLst/>
          </a:prstGeom>
        </p:spPr>
      </p:pic>
      <p:pic>
        <p:nvPicPr>
          <p:cNvPr id="15" name="Picture 14">
            <a:extLst>
              <a:ext uri="{FF2B5EF4-FFF2-40B4-BE49-F238E27FC236}">
                <a16:creationId xmlns:a16="http://schemas.microsoft.com/office/drawing/2014/main" id="{3E3E10D8-B792-9647-D7F5-ABAADFF86263}"/>
              </a:ext>
            </a:extLst>
          </p:cNvPr>
          <p:cNvPicPr>
            <a:picLocks noChangeAspect="1"/>
          </p:cNvPicPr>
          <p:nvPr/>
        </p:nvPicPr>
        <p:blipFill>
          <a:blip r:embed="rId6"/>
          <a:stretch>
            <a:fillRect/>
          </a:stretch>
        </p:blipFill>
        <p:spPr>
          <a:xfrm>
            <a:off x="6146064" y="2937819"/>
            <a:ext cx="2495898" cy="714475"/>
          </a:xfrm>
          <a:prstGeom prst="rect">
            <a:avLst/>
          </a:prstGeom>
        </p:spPr>
      </p:pic>
      <p:sp>
        <p:nvSpPr>
          <p:cNvPr id="17" name="TextBox 16">
            <a:extLst>
              <a:ext uri="{FF2B5EF4-FFF2-40B4-BE49-F238E27FC236}">
                <a16:creationId xmlns:a16="http://schemas.microsoft.com/office/drawing/2014/main" id="{11B98542-7646-657A-10CD-42BDE6D336B6}"/>
              </a:ext>
            </a:extLst>
          </p:cNvPr>
          <p:cNvSpPr txBox="1"/>
          <p:nvPr/>
        </p:nvSpPr>
        <p:spPr>
          <a:xfrm>
            <a:off x="8861350" y="3186556"/>
            <a:ext cx="3192864" cy="615553"/>
          </a:xfrm>
          <a:prstGeom prst="rect">
            <a:avLst/>
          </a:prstGeom>
          <a:noFill/>
        </p:spPr>
        <p:txBody>
          <a:bodyPr wrap="square">
            <a:spAutoFit/>
          </a:bodyPr>
          <a:lstStyle/>
          <a:p>
            <a:r>
              <a:rPr lang="en-GB" sz="1600" dirty="0">
                <a:hlinkClick r:id="rId7"/>
              </a:rPr>
              <a:t>https://scholar.google.com/</a:t>
            </a:r>
            <a:endParaRPr lang="en-GB" sz="1600" dirty="0"/>
          </a:p>
          <a:p>
            <a:endParaRPr lang="en-GB" dirty="0"/>
          </a:p>
        </p:txBody>
      </p:sp>
    </p:spTree>
    <p:extLst>
      <p:ext uri="{BB962C8B-B14F-4D97-AF65-F5344CB8AC3E}">
        <p14:creationId xmlns:p14="http://schemas.microsoft.com/office/powerpoint/2010/main" val="42115758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pt-BR" sz="3600" dirty="0"/>
              <a:t>Full Example – </a:t>
            </a:r>
            <a:r>
              <a:rPr lang="en-GB" b="1" dirty="0"/>
              <a:t>The Impact of AI on Creativity</a:t>
            </a:r>
            <a:endParaRPr lang="en-GB" dirty="0"/>
          </a:p>
        </p:txBody>
      </p:sp>
      <p:sp>
        <p:nvSpPr>
          <p:cNvPr id="8" name="TextBox 7">
            <a:extLst>
              <a:ext uri="{FF2B5EF4-FFF2-40B4-BE49-F238E27FC236}">
                <a16:creationId xmlns:a16="http://schemas.microsoft.com/office/drawing/2014/main" id="{324C45FB-2A0F-A4B7-0D8F-639836C3B8C8}"/>
              </a:ext>
            </a:extLst>
          </p:cNvPr>
          <p:cNvSpPr txBox="1"/>
          <p:nvPr/>
        </p:nvSpPr>
        <p:spPr>
          <a:xfrm>
            <a:off x="536448" y="1406017"/>
            <a:ext cx="11119104" cy="5399683"/>
          </a:xfrm>
          <a:prstGeom prst="rect">
            <a:avLst/>
          </a:prstGeom>
          <a:noFill/>
        </p:spPr>
        <p:txBody>
          <a:bodyPr wrap="square" rtlCol="0">
            <a:spAutoFit/>
          </a:bodyPr>
          <a:lstStyle/>
          <a:p>
            <a:r>
              <a:rPr lang="en-GB" b="1" dirty="0"/>
              <a:t>The Impact of AI on Creativity</a:t>
            </a:r>
            <a:endParaRPr lang="en-GB" dirty="0"/>
          </a:p>
          <a:p>
            <a:r>
              <a:rPr lang="en-GB" dirty="0"/>
              <a:t>Artificial Intelligence (AI) has significantly transformed various aspects of human life, and one of its most intriguing impacts is on creativity. This essay explores how AI influences creativity across different domains, drawing on recent research to illuminate the ways in which computational systems enhance and reshape creative processes.</a:t>
            </a:r>
          </a:p>
          <a:p>
            <a:r>
              <a:rPr lang="en-GB" dirty="0"/>
              <a:t>…</a:t>
            </a:r>
          </a:p>
          <a:p>
            <a:pPr>
              <a:lnSpc>
                <a:spcPct val="107000"/>
              </a:lnSpc>
              <a:spcAft>
                <a:spcPts val="800"/>
              </a:spcAft>
            </a:pPr>
            <a:r>
              <a:rPr lang="en-GB" sz="1800" kern="100" dirty="0">
                <a:effectLst/>
                <a:latin typeface="Aptos" panose="020B0004020202020204" pitchFamily="34" charset="0"/>
                <a:ea typeface="Aptos" panose="020B0004020202020204" pitchFamily="34" charset="0"/>
                <a:cs typeface="Times New Roman" panose="02020603050405020304" pitchFamily="18" charset="0"/>
              </a:rPr>
              <a:t>Furthermore,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Jordanous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and Keller (2016) contribute to the discussion by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modeling</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creativity and identifying key components through a corpus-based approach. Their work provides a deeper understanding of the creative process and how AI can be designed to support various elements of creativity, such as originality and relevance.</a:t>
            </a:r>
          </a:p>
          <a:p>
            <a:endParaRPr lang="en-GB" b="1" dirty="0"/>
          </a:p>
          <a:p>
            <a:r>
              <a:rPr lang="en-GB" b="1" dirty="0"/>
              <a:t>References</a:t>
            </a:r>
            <a:endParaRPr lang="en-GB" dirty="0"/>
          </a:p>
          <a:p>
            <a:r>
              <a:rPr lang="en-GB" dirty="0"/>
              <a:t>Brown, A. (2021). Creative partnerships with technology: how creativity is enhanced through interactions with generative computational systems. </a:t>
            </a:r>
            <a:r>
              <a:rPr lang="en-GB" i="1" dirty="0"/>
              <a:t>Proceedings of the </a:t>
            </a:r>
            <a:r>
              <a:rPr lang="en-GB" i="1" dirty="0" err="1"/>
              <a:t>Aaai</a:t>
            </a:r>
            <a:r>
              <a:rPr lang="en-GB" i="1" dirty="0"/>
              <a:t> Conference on Artificial Intelligence and Interactive Digital Entertainment, 8</a:t>
            </a:r>
            <a:r>
              <a:rPr lang="en-GB" dirty="0"/>
              <a:t>(4), 14-20. </a:t>
            </a:r>
            <a:r>
              <a:rPr lang="en-GB" dirty="0">
                <a:hlinkClick r:id="rId2"/>
              </a:rPr>
              <a:t>https://doi.org/10.1609/aiide.v8i4.12555</a:t>
            </a:r>
            <a:endParaRPr lang="en-GB" dirty="0"/>
          </a:p>
          <a:p>
            <a:pPr>
              <a:lnSpc>
                <a:spcPct val="107000"/>
              </a:lnSpc>
              <a:spcAft>
                <a:spcPts val="800"/>
              </a:spcAft>
            </a:pPr>
            <a:br>
              <a:rPr lang="en-GB" sz="1800" kern="100" dirty="0">
                <a:effectLst/>
                <a:latin typeface="Aptos" panose="020B0004020202020204" pitchFamily="34" charset="0"/>
                <a:ea typeface="Aptos" panose="020B0004020202020204" pitchFamily="34" charset="0"/>
                <a:cs typeface="Times New Roman" panose="02020603050405020304" pitchFamily="18" charset="0"/>
              </a:rPr>
            </a:b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Jordanous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A., &amp; Keller, B. (2016). Modelling creativity: identifying key components through a corpus-based approach. *</a:t>
            </a:r>
            <a:r>
              <a:rPr lang="en-GB" sz="1800" kern="100" dirty="0" err="1">
                <a:effectLst/>
                <a:latin typeface="Aptos" panose="020B0004020202020204" pitchFamily="34" charset="0"/>
                <a:ea typeface="Aptos" panose="020B0004020202020204" pitchFamily="34" charset="0"/>
                <a:cs typeface="Times New Roman" panose="02020603050405020304" pitchFamily="18" charset="0"/>
              </a:rPr>
              <a:t>Plos</a:t>
            </a:r>
            <a:r>
              <a:rPr lang="en-GB" sz="1800" kern="100" dirty="0">
                <a:effectLst/>
                <a:latin typeface="Aptos" panose="020B0004020202020204" pitchFamily="34" charset="0"/>
                <a:ea typeface="Aptos" panose="020B0004020202020204" pitchFamily="34" charset="0"/>
                <a:cs typeface="Times New Roman" panose="02020603050405020304" pitchFamily="18" charset="0"/>
              </a:rPr>
              <a:t> One, 11*(10), e0162959. </a:t>
            </a:r>
            <a:r>
              <a:rPr lang="en-GB" sz="1800" kern="100" dirty="0">
                <a:effectLst/>
                <a:latin typeface="Aptos" panose="020B0004020202020204" pitchFamily="34" charset="0"/>
                <a:ea typeface="Aptos" panose="020B0004020202020204" pitchFamily="34" charset="0"/>
                <a:cs typeface="Times New Roman" panose="02020603050405020304" pitchFamily="18" charset="0"/>
                <a:hlinkClick r:id="rId3"/>
              </a:rPr>
              <a:t>https://doi.org/10.1371/journal.pone.0162959</a:t>
            </a:r>
            <a:endParaRPr lang="en-GB" dirty="0"/>
          </a:p>
          <a:p>
            <a:endParaRPr lang="en-GB" dirty="0"/>
          </a:p>
        </p:txBody>
      </p:sp>
      <p:graphicFrame>
        <p:nvGraphicFramePr>
          <p:cNvPr id="12" name="Object 11">
            <a:extLst>
              <a:ext uri="{FF2B5EF4-FFF2-40B4-BE49-F238E27FC236}">
                <a16:creationId xmlns:a16="http://schemas.microsoft.com/office/drawing/2014/main" id="{3D196688-2347-12FB-3373-E57E4D3F571F}"/>
              </a:ext>
            </a:extLst>
          </p:cNvPr>
          <p:cNvGraphicFramePr>
            <a:graphicFrameLocks noChangeAspect="1"/>
          </p:cNvGraphicFramePr>
          <p:nvPr>
            <p:extLst>
              <p:ext uri="{D42A27DB-BD31-4B8C-83A1-F6EECF244321}">
                <p14:modId xmlns:p14="http://schemas.microsoft.com/office/powerpoint/2010/main" val="1933687146"/>
              </p:ext>
            </p:extLst>
          </p:nvPr>
        </p:nvGraphicFramePr>
        <p:xfrm>
          <a:off x="8712200" y="6326299"/>
          <a:ext cx="3633401" cy="472567"/>
        </p:xfrm>
        <a:graphic>
          <a:graphicData uri="http://schemas.openxmlformats.org/presentationml/2006/ole">
            <mc:AlternateContent xmlns:mc="http://schemas.openxmlformats.org/markup-compatibility/2006">
              <mc:Choice xmlns:v="urn:schemas-microsoft-com:vml" Requires="v">
                <p:oleObj name="Packager Shell Object" showAsIcon="1" r:id="rId4" imgW="4625327" imgH="601803" progId="Package">
                  <p:embed/>
                </p:oleObj>
              </mc:Choice>
              <mc:Fallback>
                <p:oleObj name="Packager Shell Object" showAsIcon="1" r:id="rId4" imgW="4625327" imgH="601803" progId="Package">
                  <p:embed/>
                  <p:pic>
                    <p:nvPicPr>
                      <p:cNvPr id="12" name="Object 11">
                        <a:extLst>
                          <a:ext uri="{FF2B5EF4-FFF2-40B4-BE49-F238E27FC236}">
                            <a16:creationId xmlns:a16="http://schemas.microsoft.com/office/drawing/2014/main" id="{3D196688-2347-12FB-3373-E57E4D3F571F}"/>
                          </a:ext>
                        </a:extLst>
                      </p:cNvPr>
                      <p:cNvPicPr/>
                      <p:nvPr/>
                    </p:nvPicPr>
                    <p:blipFill>
                      <a:blip r:embed="rId5"/>
                      <a:stretch>
                        <a:fillRect/>
                      </a:stretch>
                    </p:blipFill>
                    <p:spPr>
                      <a:xfrm>
                        <a:off x="8712200" y="6326299"/>
                        <a:ext cx="3633401" cy="472567"/>
                      </a:xfrm>
                      <a:prstGeom prst="rect">
                        <a:avLst/>
                      </a:prstGeom>
                    </p:spPr>
                  </p:pic>
                </p:oleObj>
              </mc:Fallback>
            </mc:AlternateContent>
          </a:graphicData>
        </a:graphic>
      </p:graphicFrame>
    </p:spTree>
    <p:extLst>
      <p:ext uri="{BB962C8B-B14F-4D97-AF65-F5344CB8AC3E}">
        <p14:creationId xmlns:p14="http://schemas.microsoft.com/office/powerpoint/2010/main" val="31709973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nline Media 3" title="Robort (A.I. Short Film)">
            <a:hlinkClick r:id="" action="ppaction://media"/>
            <a:extLst>
              <a:ext uri="{FF2B5EF4-FFF2-40B4-BE49-F238E27FC236}">
                <a16:creationId xmlns:a16="http://schemas.microsoft.com/office/drawing/2014/main" id="{1D2D6D4C-3BF6-EE65-3B43-D695F81700A1}"/>
              </a:ext>
            </a:extLst>
          </p:cNvPr>
          <p:cNvPicPr>
            <a:picLocks noGrp="1" noRot="1" noChangeAspect="1"/>
          </p:cNvPicPr>
          <p:nvPr>
            <p:ph idx="1"/>
            <a:videoFile r:link="rId1"/>
          </p:nvPr>
        </p:nvPicPr>
        <p:blipFill>
          <a:blip r:embed="rId4"/>
          <a:stretch>
            <a:fillRect/>
          </a:stretch>
        </p:blipFill>
        <p:spPr>
          <a:xfrm>
            <a:off x="1613416" y="770665"/>
            <a:ext cx="8965167" cy="5061488"/>
          </a:xfrm>
          <a:prstGeom prst="rect">
            <a:avLst/>
          </a:prstGeom>
        </p:spPr>
      </p:pic>
    </p:spTree>
    <p:extLst>
      <p:ext uri="{BB962C8B-B14F-4D97-AF65-F5344CB8AC3E}">
        <p14:creationId xmlns:p14="http://schemas.microsoft.com/office/powerpoint/2010/main" val="41512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ctrTitle"/>
          </p:nvPr>
        </p:nvSpPr>
        <p:spPr>
          <a:xfrm>
            <a:off x="1116418" y="1972967"/>
            <a:ext cx="9959163" cy="2387600"/>
          </a:xfrm>
        </p:spPr>
        <p:txBody>
          <a:bodyPr/>
          <a:lstStyle/>
          <a:p>
            <a:r>
              <a:rPr lang="en-GB" dirty="0"/>
              <a:t>A Very Brief Introduction to Generative AI</a:t>
            </a:r>
          </a:p>
        </p:txBody>
      </p:sp>
      <p:pic>
        <p:nvPicPr>
          <p:cNvPr id="3" name="Picture 2">
            <a:extLst>
              <a:ext uri="{FF2B5EF4-FFF2-40B4-BE49-F238E27FC236}">
                <a16:creationId xmlns:a16="http://schemas.microsoft.com/office/drawing/2014/main" id="{45BA0149-3557-7A43-5C5B-DB6D3F9EFE93}"/>
              </a:ext>
            </a:extLst>
          </p:cNvPr>
          <p:cNvPicPr>
            <a:picLocks noChangeAspect="1"/>
          </p:cNvPicPr>
          <p:nvPr/>
        </p:nvPicPr>
        <p:blipFill>
          <a:blip r:embed="rId2"/>
          <a:stretch>
            <a:fillRect/>
          </a:stretch>
        </p:blipFill>
        <p:spPr>
          <a:xfrm>
            <a:off x="0" y="0"/>
            <a:ext cx="6535062" cy="895475"/>
          </a:xfrm>
          <a:prstGeom prst="rect">
            <a:avLst/>
          </a:prstGeom>
        </p:spPr>
      </p:pic>
      <p:cxnSp>
        <p:nvCxnSpPr>
          <p:cNvPr id="4" name="Straight Connector 3">
            <a:extLst>
              <a:ext uri="{FF2B5EF4-FFF2-40B4-BE49-F238E27FC236}">
                <a16:creationId xmlns:a16="http://schemas.microsoft.com/office/drawing/2014/main" id="{7FCCC6CF-38CF-BCD5-0483-0FCC59C2E828}"/>
              </a:ext>
            </a:extLst>
          </p:cNvPr>
          <p:cNvCxnSpPr>
            <a:cxnSpLocks/>
          </p:cNvCxnSpPr>
          <p:nvPr/>
        </p:nvCxnSpPr>
        <p:spPr>
          <a:xfrm>
            <a:off x="1703719" y="4360567"/>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139845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44500" y="1613177"/>
            <a:ext cx="11119104" cy="4670665"/>
          </a:xfrm>
        </p:spPr>
        <p:txBody>
          <a:bodyPr>
            <a:normAutofit/>
          </a:bodyPr>
          <a:lstStyle/>
          <a:p>
            <a:r>
              <a:rPr lang="en-GB" sz="2000" b="1" dirty="0">
                <a:solidFill>
                  <a:schemeClr val="tx1"/>
                </a:solidFill>
              </a:rPr>
              <a:t>Classic AI</a:t>
            </a:r>
          </a:p>
          <a:p>
            <a:pPr lvl="1"/>
            <a:r>
              <a:rPr lang="en-GB" sz="2000" dirty="0">
                <a:solidFill>
                  <a:schemeClr val="tx1"/>
                </a:solidFill>
              </a:rPr>
              <a:t>Rule-based systems: Deduction systems based on </a:t>
            </a:r>
            <a:r>
              <a:rPr lang="en-GB" sz="2000" b="1" dirty="0">
                <a:solidFill>
                  <a:schemeClr val="tx1"/>
                </a:solidFill>
              </a:rPr>
              <a:t>if/else statements </a:t>
            </a:r>
            <a:r>
              <a:rPr lang="en-GB" sz="2000" dirty="0">
                <a:solidFill>
                  <a:schemeClr val="tx1"/>
                </a:solidFill>
              </a:rPr>
              <a:t>written by developers.</a:t>
            </a:r>
          </a:p>
          <a:p>
            <a:pPr lvl="1"/>
            <a:r>
              <a:rPr lang="en-GB" sz="2000" b="1" dirty="0">
                <a:solidFill>
                  <a:schemeClr val="tx1"/>
                </a:solidFill>
              </a:rPr>
              <a:t>Developers</a:t>
            </a:r>
            <a:r>
              <a:rPr lang="en-GB" sz="2000" dirty="0">
                <a:solidFill>
                  <a:schemeClr val="tx1"/>
                </a:solidFill>
              </a:rPr>
              <a:t> produce the equations, patterns and algorithms.</a:t>
            </a:r>
          </a:p>
          <a:p>
            <a:endParaRPr lang="en-GB" sz="2000" dirty="0">
              <a:solidFill>
                <a:schemeClr val="tx1"/>
              </a:solidFill>
            </a:endParaRPr>
          </a:p>
          <a:p>
            <a:r>
              <a:rPr lang="en-GB" sz="2000" b="1" dirty="0">
                <a:solidFill>
                  <a:schemeClr val="tx1"/>
                </a:solidFill>
              </a:rPr>
              <a:t>Modern AI</a:t>
            </a:r>
          </a:p>
          <a:p>
            <a:pPr lvl="1"/>
            <a:r>
              <a:rPr lang="en-GB" sz="2000" dirty="0">
                <a:solidFill>
                  <a:schemeClr val="tx1"/>
                </a:solidFill>
              </a:rPr>
              <a:t>Machine (deep) learning: Induction systems </a:t>
            </a:r>
            <a:r>
              <a:rPr lang="en-GB" sz="2000" b="1" dirty="0">
                <a:solidFill>
                  <a:schemeClr val="tx1"/>
                </a:solidFill>
              </a:rPr>
              <a:t>driven by data</a:t>
            </a:r>
            <a:r>
              <a:rPr lang="en-GB" sz="2000" dirty="0">
                <a:solidFill>
                  <a:schemeClr val="tx1"/>
                </a:solidFill>
              </a:rPr>
              <a:t>.</a:t>
            </a:r>
          </a:p>
          <a:p>
            <a:pPr lvl="1"/>
            <a:r>
              <a:rPr lang="en-GB" sz="2000" b="1" dirty="0">
                <a:solidFill>
                  <a:schemeClr val="tx1"/>
                </a:solidFill>
              </a:rPr>
              <a:t>Artificial neural networks </a:t>
            </a:r>
            <a:r>
              <a:rPr lang="en-GB" sz="2000" dirty="0">
                <a:solidFill>
                  <a:schemeClr val="tx1"/>
                </a:solidFill>
              </a:rPr>
              <a:t>learn equations, patterns and algorithms from data.</a:t>
            </a:r>
          </a:p>
          <a:p>
            <a:pPr lvl="1"/>
            <a:endParaRPr lang="en-GB" sz="2000" dirty="0">
              <a:solidFill>
                <a:schemeClr val="tx1"/>
              </a:solidFill>
            </a:endParaRPr>
          </a:p>
          <a:p>
            <a:r>
              <a:rPr lang="en-GB" sz="2000" b="1" dirty="0">
                <a:solidFill>
                  <a:schemeClr val="tx1"/>
                </a:solidFill>
              </a:rPr>
              <a:t>Generative AI</a:t>
            </a:r>
          </a:p>
          <a:p>
            <a:pPr lvl="1"/>
            <a:r>
              <a:rPr lang="en-GB" sz="2000" dirty="0">
                <a:solidFill>
                  <a:schemeClr val="tx1"/>
                </a:solidFill>
              </a:rPr>
              <a:t>Uses the latest artificial neural networks called </a:t>
            </a:r>
            <a:r>
              <a:rPr lang="en-GB" sz="2000" b="1" dirty="0">
                <a:solidFill>
                  <a:schemeClr val="tx1"/>
                </a:solidFill>
              </a:rPr>
              <a:t>Transformer</a:t>
            </a:r>
            <a:r>
              <a:rPr lang="en-GB" sz="2000" dirty="0">
                <a:solidFill>
                  <a:schemeClr val="tx1"/>
                </a:solidFill>
              </a:rPr>
              <a:t> models.</a:t>
            </a:r>
          </a:p>
          <a:p>
            <a:pPr lvl="1"/>
            <a:r>
              <a:rPr lang="en-GB" sz="2000" dirty="0">
                <a:solidFill>
                  <a:schemeClr val="tx1"/>
                </a:solidFill>
              </a:rPr>
              <a:t>Very large neural networks, tons of data, massive processing power.</a:t>
            </a:r>
          </a:p>
          <a:p>
            <a:endParaRPr lang="en-GB" dirty="0"/>
          </a:p>
        </p:txBody>
      </p:sp>
      <p:sp>
        <p:nvSpPr>
          <p:cNvPr id="3" name="Title 2">
            <a:extLst>
              <a:ext uri="{FF2B5EF4-FFF2-40B4-BE49-F238E27FC236}">
                <a16:creationId xmlns:a16="http://schemas.microsoft.com/office/drawing/2014/main" id="{76F1A04F-6EF5-4915-8DD1-3EA50416F08F}"/>
              </a:ext>
            </a:extLst>
          </p:cNvPr>
          <p:cNvSpPr>
            <a:spLocks noGrp="1"/>
          </p:cNvSpPr>
          <p:nvPr>
            <p:ph type="title"/>
          </p:nvPr>
        </p:nvSpPr>
        <p:spPr/>
        <p:txBody>
          <a:bodyPr/>
          <a:lstStyle/>
          <a:p>
            <a:r>
              <a:rPr lang="en-GB" dirty="0"/>
              <a:t>Types of AI</a:t>
            </a:r>
          </a:p>
        </p:txBody>
      </p:sp>
    </p:spTree>
    <p:extLst>
      <p:ext uri="{BB962C8B-B14F-4D97-AF65-F5344CB8AC3E}">
        <p14:creationId xmlns:p14="http://schemas.microsoft.com/office/powerpoint/2010/main" val="1579023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44500" y="1613177"/>
            <a:ext cx="11119104" cy="4670665"/>
          </a:xfrm>
        </p:spPr>
        <p:txBody>
          <a:bodyPr>
            <a:normAutofit fontScale="85000" lnSpcReduction="20000"/>
          </a:bodyPr>
          <a:lstStyle/>
          <a:p>
            <a:r>
              <a:rPr lang="en-GB" sz="2600" dirty="0">
                <a:solidFill>
                  <a:schemeClr val="tx1"/>
                </a:solidFill>
              </a:rPr>
              <a:t>Image all we know is the following text (dataset):</a:t>
            </a:r>
          </a:p>
          <a:p>
            <a:endParaRPr lang="en-GB" sz="2100" dirty="0">
              <a:solidFill>
                <a:schemeClr val="tx1"/>
              </a:solidFill>
            </a:endParaRPr>
          </a:p>
          <a:p>
            <a:pPr marL="0" indent="0">
              <a:buNone/>
            </a:pPr>
            <a:r>
              <a:rPr lang="en-GB" sz="2400" dirty="0">
                <a:solidFill>
                  <a:schemeClr val="tx1"/>
                </a:solidFill>
              </a:rPr>
              <a:t>“I love machine learning. I love machine learning. I love </a:t>
            </a:r>
            <a:r>
              <a:rPr lang="en-GB" sz="2400" b="1" dirty="0">
                <a:solidFill>
                  <a:schemeClr val="tx1"/>
                </a:solidFill>
              </a:rPr>
              <a:t>cars</a:t>
            </a:r>
            <a:r>
              <a:rPr lang="en-GB" sz="2400" dirty="0">
                <a:solidFill>
                  <a:schemeClr val="tx1"/>
                </a:solidFill>
              </a:rPr>
              <a:t>. I love machine learning. I love machine learning.  I love machine learning.  I love machine learning. I love machine learning. I love </a:t>
            </a:r>
            <a:r>
              <a:rPr lang="en-GB" sz="2400" b="1" dirty="0">
                <a:solidFill>
                  <a:schemeClr val="tx1"/>
                </a:solidFill>
              </a:rPr>
              <a:t>milk</a:t>
            </a:r>
            <a:r>
              <a:rPr lang="en-GB" sz="2400" dirty="0">
                <a:solidFill>
                  <a:schemeClr val="tx1"/>
                </a:solidFill>
              </a:rPr>
              <a:t>.  I love machine learning. I love machine learning. I love machine learning. I love machine learning. I love machine learning. I love </a:t>
            </a:r>
            <a:r>
              <a:rPr lang="en-GB" sz="2400" b="1" dirty="0">
                <a:solidFill>
                  <a:schemeClr val="tx1"/>
                </a:solidFill>
              </a:rPr>
              <a:t>milk</a:t>
            </a:r>
            <a:r>
              <a:rPr lang="en-GB" sz="2400" dirty="0">
                <a:solidFill>
                  <a:schemeClr val="tx1"/>
                </a:solidFill>
              </a:rPr>
              <a:t>. I love machine learning. I love machine learning. I love machine learning.</a:t>
            </a:r>
            <a:r>
              <a:rPr lang="pt-BR" sz="2400" dirty="0">
                <a:solidFill>
                  <a:schemeClr val="tx1"/>
                </a:solidFill>
              </a:rPr>
              <a:t>”</a:t>
            </a:r>
            <a:r>
              <a:rPr lang="en-GB" sz="2400" dirty="0">
                <a:solidFill>
                  <a:schemeClr val="tx1"/>
                </a:solidFill>
              </a:rPr>
              <a:t> </a:t>
            </a:r>
          </a:p>
          <a:p>
            <a:pPr marL="0" indent="0">
              <a:buNone/>
            </a:pPr>
            <a:endParaRPr lang="en-GB" sz="2400" dirty="0">
              <a:solidFill>
                <a:schemeClr val="tx1"/>
              </a:solidFill>
            </a:endParaRPr>
          </a:p>
          <a:p>
            <a:r>
              <a:rPr lang="en-GB" sz="2400" dirty="0">
                <a:solidFill>
                  <a:schemeClr val="tx1"/>
                </a:solidFill>
              </a:rPr>
              <a:t>If I ask you to </a:t>
            </a:r>
            <a:r>
              <a:rPr lang="en-GB" sz="2400" b="1" dirty="0">
                <a:solidFill>
                  <a:schemeClr val="tx1"/>
                </a:solidFill>
              </a:rPr>
              <a:t>complete</a:t>
            </a:r>
            <a:r>
              <a:rPr lang="en-GB" sz="2400" dirty="0">
                <a:solidFill>
                  <a:schemeClr val="tx1"/>
                </a:solidFill>
              </a:rPr>
              <a:t> the following sentence:</a:t>
            </a:r>
          </a:p>
          <a:p>
            <a:endParaRPr lang="en-GB" sz="2400" dirty="0">
              <a:solidFill>
                <a:schemeClr val="tx1"/>
              </a:solidFill>
            </a:endParaRPr>
          </a:p>
          <a:p>
            <a:pPr marL="0" indent="0">
              <a:buNone/>
            </a:pPr>
            <a:r>
              <a:rPr lang="en-GB" sz="2400" dirty="0">
                <a:solidFill>
                  <a:schemeClr val="tx1"/>
                </a:solidFill>
              </a:rPr>
              <a:t>	</a:t>
            </a:r>
            <a:r>
              <a:rPr lang="en-GB" sz="2400" b="1" dirty="0">
                <a:solidFill>
                  <a:schemeClr val="tx1"/>
                </a:solidFill>
              </a:rPr>
              <a:t>“I love” …</a:t>
            </a:r>
          </a:p>
          <a:p>
            <a:pPr marL="0" indent="0">
              <a:buNone/>
            </a:pPr>
            <a:endParaRPr lang="en-GB" sz="2400" dirty="0">
              <a:solidFill>
                <a:schemeClr val="tx1"/>
              </a:solidFill>
            </a:endParaRPr>
          </a:p>
          <a:p>
            <a:r>
              <a:rPr lang="en-GB" sz="2400" b="1" dirty="0">
                <a:solidFill>
                  <a:schemeClr val="tx1"/>
                </a:solidFill>
              </a:rPr>
              <a:t>What would be your answer?</a:t>
            </a:r>
            <a:endParaRPr lang="en-GB" sz="2100" b="1" dirty="0">
              <a:solidFill>
                <a:schemeClr val="tx1"/>
              </a:solidFill>
            </a:endParaRPr>
          </a:p>
          <a:p>
            <a:pPr marL="0" indent="0">
              <a:buNone/>
            </a:pPr>
            <a:endParaRPr lang="en-GB" sz="2100" dirty="0">
              <a:solidFill>
                <a:schemeClr val="tx1"/>
              </a:solidFill>
            </a:endParaRPr>
          </a:p>
          <a:p>
            <a:endParaRPr lang="en-GB" dirty="0"/>
          </a:p>
        </p:txBody>
      </p:sp>
      <p:sp>
        <p:nvSpPr>
          <p:cNvPr id="3" name="Title 2">
            <a:extLst>
              <a:ext uri="{FF2B5EF4-FFF2-40B4-BE49-F238E27FC236}">
                <a16:creationId xmlns:a16="http://schemas.microsoft.com/office/drawing/2014/main" id="{76F1A04F-6EF5-4915-8DD1-3EA50416F08F}"/>
              </a:ext>
            </a:extLst>
          </p:cNvPr>
          <p:cNvSpPr>
            <a:spLocks noGrp="1"/>
          </p:cNvSpPr>
          <p:nvPr>
            <p:ph type="title"/>
          </p:nvPr>
        </p:nvSpPr>
        <p:spPr/>
        <p:txBody>
          <a:bodyPr/>
          <a:lstStyle/>
          <a:p>
            <a:r>
              <a:rPr lang="en-GB" dirty="0"/>
              <a:t>How does Generative AI work?</a:t>
            </a:r>
          </a:p>
        </p:txBody>
      </p:sp>
    </p:spTree>
    <p:extLst>
      <p:ext uri="{BB962C8B-B14F-4D97-AF65-F5344CB8AC3E}">
        <p14:creationId xmlns:p14="http://schemas.microsoft.com/office/powerpoint/2010/main" val="23653989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44500" y="1613177"/>
            <a:ext cx="11119104" cy="1209945"/>
          </a:xfrm>
        </p:spPr>
        <p:txBody>
          <a:bodyPr>
            <a:normAutofit/>
          </a:bodyPr>
          <a:lstStyle/>
          <a:p>
            <a:r>
              <a:rPr lang="en-GB" dirty="0">
                <a:solidFill>
                  <a:schemeClr val="tx1"/>
                </a:solidFill>
              </a:rPr>
              <a:t>Text-based Generative AI models can </a:t>
            </a:r>
            <a:r>
              <a:rPr lang="en-GB" b="1" dirty="0">
                <a:solidFill>
                  <a:schemeClr val="tx1"/>
                </a:solidFill>
              </a:rPr>
              <a:t>predict</a:t>
            </a:r>
            <a:r>
              <a:rPr lang="en-GB" dirty="0">
                <a:solidFill>
                  <a:schemeClr val="tx1"/>
                </a:solidFill>
              </a:rPr>
              <a:t> the next word based on the data they were trained on.</a:t>
            </a:r>
          </a:p>
          <a:p>
            <a:endParaRPr lang="en-GB" dirty="0"/>
          </a:p>
        </p:txBody>
      </p:sp>
      <p:sp>
        <p:nvSpPr>
          <p:cNvPr id="3" name="Title 2">
            <a:extLst>
              <a:ext uri="{FF2B5EF4-FFF2-40B4-BE49-F238E27FC236}">
                <a16:creationId xmlns:a16="http://schemas.microsoft.com/office/drawing/2014/main" id="{76F1A04F-6EF5-4915-8DD1-3EA50416F08F}"/>
              </a:ext>
            </a:extLst>
          </p:cNvPr>
          <p:cNvSpPr>
            <a:spLocks noGrp="1"/>
          </p:cNvSpPr>
          <p:nvPr>
            <p:ph type="title"/>
          </p:nvPr>
        </p:nvSpPr>
        <p:spPr/>
        <p:txBody>
          <a:bodyPr/>
          <a:lstStyle/>
          <a:p>
            <a:r>
              <a:rPr lang="en-GB" dirty="0"/>
              <a:t>How does Generative AI work?</a:t>
            </a:r>
          </a:p>
        </p:txBody>
      </p:sp>
      <p:graphicFrame>
        <p:nvGraphicFramePr>
          <p:cNvPr id="5" name="Table 4"/>
          <p:cNvGraphicFramePr>
            <a:graphicFrameLocks noGrp="1"/>
          </p:cNvGraphicFramePr>
          <p:nvPr>
            <p:extLst>
              <p:ext uri="{D42A27DB-BD31-4B8C-83A1-F6EECF244321}">
                <p14:modId xmlns:p14="http://schemas.microsoft.com/office/powerpoint/2010/main" val="697264786"/>
              </p:ext>
            </p:extLst>
          </p:nvPr>
        </p:nvGraphicFramePr>
        <p:xfrm>
          <a:off x="855330" y="3159677"/>
          <a:ext cx="3971850" cy="499533"/>
        </p:xfrm>
        <a:graphic>
          <a:graphicData uri="http://schemas.openxmlformats.org/drawingml/2006/table">
            <a:tbl>
              <a:tblPr firstRow="1" bandRow="1">
                <a:tableStyleId>{5C22544A-7EE6-4342-B048-85BDC9FD1C3A}</a:tableStyleId>
              </a:tblPr>
              <a:tblGrid>
                <a:gridCol w="1323950">
                  <a:extLst>
                    <a:ext uri="{9D8B030D-6E8A-4147-A177-3AD203B41FA5}">
                      <a16:colId xmlns:a16="http://schemas.microsoft.com/office/drawing/2014/main" val="1719212250"/>
                    </a:ext>
                  </a:extLst>
                </a:gridCol>
                <a:gridCol w="1323950">
                  <a:extLst>
                    <a:ext uri="{9D8B030D-6E8A-4147-A177-3AD203B41FA5}">
                      <a16:colId xmlns:a16="http://schemas.microsoft.com/office/drawing/2014/main" val="272631585"/>
                    </a:ext>
                  </a:extLst>
                </a:gridCol>
                <a:gridCol w="1323950">
                  <a:extLst>
                    <a:ext uri="{9D8B030D-6E8A-4147-A177-3AD203B41FA5}">
                      <a16:colId xmlns:a16="http://schemas.microsoft.com/office/drawing/2014/main" val="2462010510"/>
                    </a:ext>
                  </a:extLst>
                </a:gridCol>
              </a:tblGrid>
              <a:tr h="499533">
                <a:tc>
                  <a:txBody>
                    <a:bodyPr/>
                    <a:lstStyle/>
                    <a:p>
                      <a:r>
                        <a:rPr lang="en-GB" dirty="0"/>
                        <a:t>I </a:t>
                      </a:r>
                    </a:p>
                  </a:txBody>
                  <a:tcPr/>
                </a:tc>
                <a:tc>
                  <a:txBody>
                    <a:bodyPr/>
                    <a:lstStyle/>
                    <a:p>
                      <a:r>
                        <a:rPr lang="en-GB" dirty="0"/>
                        <a:t>love</a:t>
                      </a:r>
                    </a:p>
                  </a:txBody>
                  <a:tcPr/>
                </a:tc>
                <a:tc>
                  <a:txBody>
                    <a:bodyPr/>
                    <a:lstStyle/>
                    <a:p>
                      <a:r>
                        <a:rPr lang="en-GB" dirty="0"/>
                        <a:t>?</a:t>
                      </a:r>
                    </a:p>
                  </a:txBody>
                  <a:tcPr/>
                </a:tc>
                <a:extLst>
                  <a:ext uri="{0D108BD9-81ED-4DB2-BD59-A6C34878D82A}">
                    <a16:rowId xmlns:a16="http://schemas.microsoft.com/office/drawing/2014/main" val="289479901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74353544"/>
              </p:ext>
            </p:extLst>
          </p:nvPr>
        </p:nvGraphicFramePr>
        <p:xfrm>
          <a:off x="6230679" y="2823122"/>
          <a:ext cx="3908246" cy="1172641"/>
        </p:xfrm>
        <a:graphic>
          <a:graphicData uri="http://schemas.openxmlformats.org/drawingml/2006/table">
            <a:tbl>
              <a:tblPr firstRow="1" bandRow="1">
                <a:tableStyleId>{69CF1AB2-1976-4502-BF36-3FF5EA218861}</a:tableStyleId>
              </a:tblPr>
              <a:tblGrid>
                <a:gridCol w="1954123">
                  <a:extLst>
                    <a:ext uri="{9D8B030D-6E8A-4147-A177-3AD203B41FA5}">
                      <a16:colId xmlns:a16="http://schemas.microsoft.com/office/drawing/2014/main" val="366207517"/>
                    </a:ext>
                  </a:extLst>
                </a:gridCol>
                <a:gridCol w="1954123">
                  <a:extLst>
                    <a:ext uri="{9D8B030D-6E8A-4147-A177-3AD203B41FA5}">
                      <a16:colId xmlns:a16="http://schemas.microsoft.com/office/drawing/2014/main" val="4097902579"/>
                    </a:ext>
                  </a:extLst>
                </a:gridCol>
              </a:tblGrid>
              <a:tr h="325245">
                <a:tc>
                  <a:txBody>
                    <a:bodyPr/>
                    <a:lstStyle/>
                    <a:p>
                      <a:r>
                        <a:rPr lang="en-GB" b="0" dirty="0"/>
                        <a:t>milk</a:t>
                      </a:r>
                    </a:p>
                  </a:txBody>
                  <a:tcPr/>
                </a:tc>
                <a:tc>
                  <a:txBody>
                    <a:bodyPr/>
                    <a:lstStyle/>
                    <a:p>
                      <a:r>
                        <a:rPr lang="en-GB" b="0" dirty="0"/>
                        <a:t>10%</a:t>
                      </a:r>
                    </a:p>
                  </a:txBody>
                  <a:tcPr/>
                </a:tc>
                <a:extLst>
                  <a:ext uri="{0D108BD9-81ED-4DB2-BD59-A6C34878D82A}">
                    <a16:rowId xmlns:a16="http://schemas.microsoft.com/office/drawing/2014/main" val="1748195094"/>
                  </a:ext>
                </a:extLst>
              </a:tr>
              <a:tr h="325245">
                <a:tc>
                  <a:txBody>
                    <a:bodyPr/>
                    <a:lstStyle/>
                    <a:p>
                      <a:r>
                        <a:rPr lang="en-GB" b="0" dirty="0"/>
                        <a:t>cars</a:t>
                      </a:r>
                    </a:p>
                  </a:txBody>
                  <a:tcPr/>
                </a:tc>
                <a:tc>
                  <a:txBody>
                    <a:bodyPr/>
                    <a:lstStyle/>
                    <a:p>
                      <a:r>
                        <a:rPr lang="en-GB" b="0" dirty="0"/>
                        <a:t>5%</a:t>
                      </a:r>
                    </a:p>
                  </a:txBody>
                  <a:tcPr/>
                </a:tc>
                <a:extLst>
                  <a:ext uri="{0D108BD9-81ED-4DB2-BD59-A6C34878D82A}">
                    <a16:rowId xmlns:a16="http://schemas.microsoft.com/office/drawing/2014/main" val="2386729573"/>
                  </a:ext>
                </a:extLst>
              </a:tr>
              <a:tr h="441121">
                <a:tc>
                  <a:txBody>
                    <a:bodyPr/>
                    <a:lstStyle/>
                    <a:p>
                      <a:r>
                        <a:rPr lang="en-GB" b="0" dirty="0"/>
                        <a:t>machine learning</a:t>
                      </a:r>
                    </a:p>
                  </a:txBody>
                  <a:tcPr/>
                </a:tc>
                <a:tc>
                  <a:txBody>
                    <a:bodyPr/>
                    <a:lstStyle/>
                    <a:p>
                      <a:r>
                        <a:rPr lang="en-GB" b="0" dirty="0"/>
                        <a:t>85%</a:t>
                      </a:r>
                    </a:p>
                  </a:txBody>
                  <a:tcPr/>
                </a:tc>
                <a:extLst>
                  <a:ext uri="{0D108BD9-81ED-4DB2-BD59-A6C34878D82A}">
                    <a16:rowId xmlns:a16="http://schemas.microsoft.com/office/drawing/2014/main" val="512466942"/>
                  </a:ext>
                </a:extLst>
              </a:tr>
            </a:tbl>
          </a:graphicData>
        </a:graphic>
      </p:graphicFrame>
      <p:cxnSp>
        <p:nvCxnSpPr>
          <p:cNvPr id="11" name="Straight Arrow Connector 10"/>
          <p:cNvCxnSpPr/>
          <p:nvPr/>
        </p:nvCxnSpPr>
        <p:spPr>
          <a:xfrm flipV="1">
            <a:off x="5039832" y="3007081"/>
            <a:ext cx="978195" cy="304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51698" y="3409442"/>
            <a:ext cx="9663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103627" y="3559974"/>
            <a:ext cx="971107" cy="28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BF59AC0-426B-94C5-8113-D227087B75AF}"/>
              </a:ext>
            </a:extLst>
          </p:cNvPr>
          <p:cNvSpPr txBox="1"/>
          <p:nvPr/>
        </p:nvSpPr>
        <p:spPr>
          <a:xfrm>
            <a:off x="444500" y="4522383"/>
            <a:ext cx="11570208" cy="1446550"/>
          </a:xfrm>
          <a:prstGeom prst="rect">
            <a:avLst/>
          </a:prstGeom>
          <a:noFill/>
        </p:spPr>
        <p:txBody>
          <a:bodyPr wrap="square">
            <a:spAutoFit/>
          </a:bodyPr>
          <a:lstStyle/>
          <a:p>
            <a:pPr marL="342900" indent="-342900">
              <a:buFont typeface="Arial" panose="020B0604020202020204" pitchFamily="34" charset="0"/>
              <a:buChar char="•"/>
            </a:pPr>
            <a:r>
              <a:rPr lang="en-GB" sz="2200" dirty="0"/>
              <a:t>G</a:t>
            </a:r>
            <a:r>
              <a:rPr lang="en-GB" sz="2200" b="0" i="0" dirty="0">
                <a:effectLst/>
              </a:rPr>
              <a:t>enerative AI is like a super </a:t>
            </a:r>
            <a:r>
              <a:rPr lang="en-GB" sz="2200" b="1" i="0" dirty="0">
                <a:effectLst/>
              </a:rPr>
              <a:t>“auto-complete” trained on “all text available in the world”</a:t>
            </a:r>
            <a:r>
              <a:rPr lang="en-GB" sz="2200" i="0" dirty="0">
                <a:effectLst/>
              </a:rPr>
              <a:t>.</a:t>
            </a:r>
          </a:p>
          <a:p>
            <a:pPr marL="342900" indent="-342900">
              <a:buFont typeface="Arial" panose="020B0604020202020204" pitchFamily="34" charset="0"/>
              <a:buChar char="•"/>
            </a:pPr>
            <a:endParaRPr lang="en-GB" sz="2200" dirty="0"/>
          </a:p>
          <a:p>
            <a:pPr marL="342900" indent="-342900">
              <a:buFont typeface="Arial" panose="020B0604020202020204" pitchFamily="34" charset="0"/>
              <a:buChar char="•"/>
            </a:pPr>
            <a:r>
              <a:rPr lang="en-GB" sz="2200" dirty="0"/>
              <a:t>An unexpected side-effect of training with a super large dataset was the rise of </a:t>
            </a:r>
            <a:r>
              <a:rPr lang="en-GB" sz="2200" b="1" dirty="0"/>
              <a:t>emergent behaviours.</a:t>
            </a:r>
          </a:p>
        </p:txBody>
      </p:sp>
    </p:spTree>
    <p:extLst>
      <p:ext uri="{BB962C8B-B14F-4D97-AF65-F5344CB8AC3E}">
        <p14:creationId xmlns:p14="http://schemas.microsoft.com/office/powerpoint/2010/main" val="3802066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B6EFA-7A18-6C8D-A8D0-19B2DBFC55F6}"/>
              </a:ext>
            </a:extLst>
          </p:cNvPr>
          <p:cNvSpPr>
            <a:spLocks noGrp="1"/>
          </p:cNvSpPr>
          <p:nvPr>
            <p:ph sz="quarter" idx="10"/>
          </p:nvPr>
        </p:nvSpPr>
        <p:spPr>
          <a:xfrm>
            <a:off x="444500" y="1460499"/>
            <a:ext cx="11119104" cy="4623777"/>
          </a:xfrm>
        </p:spPr>
        <p:txBody>
          <a:bodyPr>
            <a:normAutofit fontScale="92500" lnSpcReduction="10000"/>
          </a:bodyPr>
          <a:lstStyle/>
          <a:p>
            <a:r>
              <a:rPr lang="pt-BR" dirty="0"/>
              <a:t>A very brief </a:t>
            </a:r>
            <a:r>
              <a:rPr lang="pt-BR" b="1" dirty="0"/>
              <a:t>introduction</a:t>
            </a:r>
            <a:r>
              <a:rPr lang="pt-BR" dirty="0"/>
              <a:t> to AI</a:t>
            </a:r>
          </a:p>
          <a:p>
            <a:endParaRPr lang="pt-BR" dirty="0"/>
          </a:p>
          <a:p>
            <a:r>
              <a:rPr lang="pt-BR" dirty="0"/>
              <a:t>How to interact with AI (</a:t>
            </a:r>
            <a:r>
              <a:rPr lang="pt-BR" b="1" dirty="0"/>
              <a:t>Prompt Engineering</a:t>
            </a:r>
            <a:r>
              <a:rPr lang="pt-BR" dirty="0"/>
              <a:t>)</a:t>
            </a:r>
          </a:p>
          <a:p>
            <a:endParaRPr lang="pt-BR" dirty="0"/>
          </a:p>
          <a:p>
            <a:r>
              <a:rPr lang="pt-BR" dirty="0"/>
              <a:t>How we’ve been using </a:t>
            </a:r>
            <a:r>
              <a:rPr lang="pt-BR" b="1" dirty="0"/>
              <a:t>AI to teach </a:t>
            </a:r>
            <a:r>
              <a:rPr lang="pt-BR" dirty="0"/>
              <a:t>in the last 3 years</a:t>
            </a:r>
          </a:p>
          <a:p>
            <a:endParaRPr lang="pt-BR" dirty="0"/>
          </a:p>
          <a:p>
            <a:r>
              <a:rPr lang="pt-BR" dirty="0"/>
              <a:t>What is the </a:t>
            </a:r>
            <a:r>
              <a:rPr lang="pt-BR" b="1" dirty="0"/>
              <a:t>University’s policy </a:t>
            </a:r>
            <a:r>
              <a:rPr lang="pt-BR" dirty="0"/>
              <a:t>on the use of AI for teaching</a:t>
            </a:r>
          </a:p>
          <a:p>
            <a:endParaRPr lang="pt-BR" dirty="0"/>
          </a:p>
          <a:p>
            <a:r>
              <a:rPr lang="pt-BR" dirty="0"/>
              <a:t>Suggestions on how to </a:t>
            </a:r>
            <a:r>
              <a:rPr lang="pt-BR" b="1" dirty="0"/>
              <a:t>integrate AI </a:t>
            </a:r>
            <a:r>
              <a:rPr lang="pt-BR" dirty="0"/>
              <a:t>into your curriculum </a:t>
            </a:r>
          </a:p>
          <a:p>
            <a:endParaRPr lang="pt-BR" dirty="0"/>
          </a:p>
          <a:p>
            <a:r>
              <a:rPr lang="pt-BR" b="1" dirty="0"/>
              <a:t>AI Teaching Toolkit </a:t>
            </a:r>
            <a:endParaRPr lang="en-GB" b="1" dirty="0"/>
          </a:p>
        </p:txBody>
      </p:sp>
      <p:sp>
        <p:nvSpPr>
          <p:cNvPr id="2" name="Title 1">
            <a:extLst>
              <a:ext uri="{FF2B5EF4-FFF2-40B4-BE49-F238E27FC236}">
                <a16:creationId xmlns:a16="http://schemas.microsoft.com/office/drawing/2014/main" id="{9B73B1D3-D58A-0F6E-C559-9386800FF11D}"/>
              </a:ext>
            </a:extLst>
          </p:cNvPr>
          <p:cNvSpPr>
            <a:spLocks noGrp="1"/>
          </p:cNvSpPr>
          <p:nvPr>
            <p:ph type="title"/>
          </p:nvPr>
        </p:nvSpPr>
        <p:spPr/>
        <p:txBody>
          <a:bodyPr/>
          <a:lstStyle/>
          <a:p>
            <a:r>
              <a:rPr lang="pt-BR" dirty="0"/>
              <a:t>Today, we will talk about (Generative) AI</a:t>
            </a:r>
            <a:endParaRPr lang="en-GB" dirty="0"/>
          </a:p>
        </p:txBody>
      </p:sp>
    </p:spTree>
    <p:extLst>
      <p:ext uri="{BB962C8B-B14F-4D97-AF65-F5344CB8AC3E}">
        <p14:creationId xmlns:p14="http://schemas.microsoft.com/office/powerpoint/2010/main" val="36094954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44500" y="1613177"/>
            <a:ext cx="11119104" cy="4638767"/>
          </a:xfrm>
        </p:spPr>
        <p:txBody>
          <a:bodyPr>
            <a:normAutofit fontScale="92500" lnSpcReduction="20000"/>
          </a:bodyPr>
          <a:lstStyle/>
          <a:p>
            <a:r>
              <a:rPr lang="en-GB" sz="2600" dirty="0">
                <a:solidFill>
                  <a:schemeClr val="tx1"/>
                </a:solidFill>
              </a:rPr>
              <a:t>General Reasoning</a:t>
            </a:r>
          </a:p>
          <a:p>
            <a:endParaRPr lang="en-GB" sz="2600" dirty="0">
              <a:solidFill>
                <a:schemeClr val="tx1"/>
              </a:solidFill>
            </a:endParaRPr>
          </a:p>
          <a:p>
            <a:r>
              <a:rPr lang="en-GB" sz="2600" dirty="0">
                <a:solidFill>
                  <a:schemeClr val="tx1"/>
                </a:solidFill>
              </a:rPr>
              <a:t>Critical Thinking / Evaluation</a:t>
            </a:r>
          </a:p>
          <a:p>
            <a:endParaRPr lang="en-GB" sz="2600" dirty="0">
              <a:solidFill>
                <a:schemeClr val="tx1"/>
              </a:solidFill>
            </a:endParaRPr>
          </a:p>
          <a:p>
            <a:r>
              <a:rPr lang="en-GB" sz="2600">
                <a:solidFill>
                  <a:schemeClr val="tx1"/>
                </a:solidFill>
              </a:rPr>
              <a:t>Personas</a:t>
            </a:r>
            <a:endParaRPr lang="en-GB" sz="2600" dirty="0">
              <a:solidFill>
                <a:schemeClr val="tx1"/>
              </a:solidFill>
            </a:endParaRPr>
          </a:p>
          <a:p>
            <a:endParaRPr lang="en-GB" sz="2600" dirty="0">
              <a:solidFill>
                <a:schemeClr val="tx1"/>
              </a:solidFill>
            </a:endParaRPr>
          </a:p>
          <a:p>
            <a:r>
              <a:rPr lang="en-GB" sz="2600" dirty="0">
                <a:solidFill>
                  <a:schemeClr val="tx1"/>
                </a:solidFill>
              </a:rPr>
              <a:t>Empathic Responses</a:t>
            </a:r>
          </a:p>
          <a:p>
            <a:endParaRPr lang="en-GB" sz="2600" dirty="0">
              <a:solidFill>
                <a:schemeClr val="tx1"/>
              </a:solidFill>
            </a:endParaRPr>
          </a:p>
          <a:p>
            <a:r>
              <a:rPr lang="en-GB" sz="2600" dirty="0">
                <a:solidFill>
                  <a:schemeClr val="tx1"/>
                </a:solidFill>
              </a:rPr>
              <a:t>Creativity</a:t>
            </a:r>
          </a:p>
          <a:p>
            <a:endParaRPr lang="en-GB" sz="2600" dirty="0">
              <a:solidFill>
                <a:schemeClr val="tx1"/>
              </a:solidFill>
            </a:endParaRPr>
          </a:p>
          <a:p>
            <a:r>
              <a:rPr lang="en-GB" sz="2600" dirty="0">
                <a:solidFill>
                  <a:schemeClr val="tx1"/>
                </a:solidFill>
              </a:rPr>
              <a:t>Coding</a:t>
            </a: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p>
        </p:txBody>
      </p:sp>
      <p:sp>
        <p:nvSpPr>
          <p:cNvPr id="3" name="Title 2">
            <a:extLst>
              <a:ext uri="{FF2B5EF4-FFF2-40B4-BE49-F238E27FC236}">
                <a16:creationId xmlns:a16="http://schemas.microsoft.com/office/drawing/2014/main" id="{76F1A04F-6EF5-4915-8DD1-3EA50416F08F}"/>
              </a:ext>
            </a:extLst>
          </p:cNvPr>
          <p:cNvSpPr>
            <a:spLocks noGrp="1"/>
          </p:cNvSpPr>
          <p:nvPr>
            <p:ph type="title"/>
          </p:nvPr>
        </p:nvSpPr>
        <p:spPr/>
        <p:txBody>
          <a:bodyPr/>
          <a:lstStyle/>
          <a:p>
            <a:r>
              <a:rPr lang="en-GB" dirty="0"/>
              <a:t>Emergent behaviours</a:t>
            </a:r>
          </a:p>
        </p:txBody>
      </p:sp>
      <p:pic>
        <p:nvPicPr>
          <p:cNvPr id="2050" name="Picture 2" descr="Image">
            <a:extLst>
              <a:ext uri="{FF2B5EF4-FFF2-40B4-BE49-F238E27FC236}">
                <a16:creationId xmlns:a16="http://schemas.microsoft.com/office/drawing/2014/main" id="{7912EF38-79E1-6CFB-7943-046223D0B4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46135" y="1337330"/>
            <a:ext cx="4999074" cy="4999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529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ctrTitle"/>
          </p:nvPr>
        </p:nvSpPr>
        <p:spPr>
          <a:xfrm>
            <a:off x="1116418" y="1919804"/>
            <a:ext cx="9959163" cy="2387600"/>
          </a:xfrm>
        </p:spPr>
        <p:txBody>
          <a:bodyPr/>
          <a:lstStyle/>
          <a:p>
            <a:r>
              <a:rPr lang="en-GB" dirty="0"/>
              <a:t>Artificial General Intelligence (AGI)</a:t>
            </a:r>
          </a:p>
        </p:txBody>
      </p:sp>
      <p:pic>
        <p:nvPicPr>
          <p:cNvPr id="3" name="Picture 2">
            <a:extLst>
              <a:ext uri="{FF2B5EF4-FFF2-40B4-BE49-F238E27FC236}">
                <a16:creationId xmlns:a16="http://schemas.microsoft.com/office/drawing/2014/main" id="{26AFFE93-692E-064B-92A6-2C40C38350D6}"/>
              </a:ext>
            </a:extLst>
          </p:cNvPr>
          <p:cNvPicPr>
            <a:picLocks noChangeAspect="1"/>
          </p:cNvPicPr>
          <p:nvPr/>
        </p:nvPicPr>
        <p:blipFill>
          <a:blip r:embed="rId2"/>
          <a:stretch>
            <a:fillRect/>
          </a:stretch>
        </p:blipFill>
        <p:spPr>
          <a:xfrm>
            <a:off x="0" y="0"/>
            <a:ext cx="6535062" cy="895475"/>
          </a:xfrm>
          <a:prstGeom prst="rect">
            <a:avLst/>
          </a:prstGeom>
        </p:spPr>
      </p:pic>
      <p:cxnSp>
        <p:nvCxnSpPr>
          <p:cNvPr id="4" name="Straight Connector 3">
            <a:extLst>
              <a:ext uri="{FF2B5EF4-FFF2-40B4-BE49-F238E27FC236}">
                <a16:creationId xmlns:a16="http://schemas.microsoft.com/office/drawing/2014/main" id="{6CDF0395-0EEF-74A3-E172-FE0E22EE6D0C}"/>
              </a:ext>
            </a:extLst>
          </p:cNvPr>
          <p:cNvCxnSpPr>
            <a:cxnSpLocks/>
          </p:cNvCxnSpPr>
          <p:nvPr/>
        </p:nvCxnSpPr>
        <p:spPr>
          <a:xfrm>
            <a:off x="1703719" y="4360567"/>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3009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67721F-13B6-A03D-97FC-0762C245DF51}"/>
              </a:ext>
            </a:extLst>
          </p:cNvPr>
          <p:cNvPicPr>
            <a:picLocks noChangeAspect="1"/>
          </p:cNvPicPr>
          <p:nvPr/>
        </p:nvPicPr>
        <p:blipFill>
          <a:blip r:embed="rId2"/>
          <a:stretch>
            <a:fillRect/>
          </a:stretch>
        </p:blipFill>
        <p:spPr>
          <a:xfrm>
            <a:off x="1369308" y="2318544"/>
            <a:ext cx="8905644" cy="3322022"/>
          </a:xfrm>
          <a:prstGeom prst="rect">
            <a:avLst/>
          </a:prstGeom>
        </p:spPr>
      </p:pic>
      <p:sp>
        <p:nvSpPr>
          <p:cNvPr id="7" name="TextBox 6">
            <a:extLst>
              <a:ext uri="{FF2B5EF4-FFF2-40B4-BE49-F238E27FC236}">
                <a16:creationId xmlns:a16="http://schemas.microsoft.com/office/drawing/2014/main" id="{39FDD718-C75B-11C6-6576-8338FF2CD91B}"/>
              </a:ext>
            </a:extLst>
          </p:cNvPr>
          <p:cNvSpPr txBox="1"/>
          <p:nvPr/>
        </p:nvSpPr>
        <p:spPr>
          <a:xfrm>
            <a:off x="6931288" y="6126801"/>
            <a:ext cx="5260712" cy="646331"/>
          </a:xfrm>
          <a:prstGeom prst="rect">
            <a:avLst/>
          </a:prstGeom>
          <a:noFill/>
        </p:spPr>
        <p:txBody>
          <a:bodyPr wrap="square">
            <a:spAutoFit/>
          </a:bodyPr>
          <a:lstStyle/>
          <a:p>
            <a:r>
              <a:rPr lang="en-GB" dirty="0"/>
              <a:t>Microsoft Research 2023</a:t>
            </a:r>
          </a:p>
          <a:p>
            <a:r>
              <a:rPr lang="en-GB" dirty="0">
                <a:hlinkClick r:id="rId3"/>
              </a:rPr>
              <a:t>https://www.youtube.com/watch?v=qbIk7-JPB2c</a:t>
            </a:r>
            <a:endParaRPr lang="en-GB" dirty="0"/>
          </a:p>
        </p:txBody>
      </p:sp>
      <p:pic>
        <p:nvPicPr>
          <p:cNvPr id="11" name="Picture 10">
            <a:extLst>
              <a:ext uri="{FF2B5EF4-FFF2-40B4-BE49-F238E27FC236}">
                <a16:creationId xmlns:a16="http://schemas.microsoft.com/office/drawing/2014/main" id="{7EEB5C14-C680-C2A6-CAAD-230AAA4703B8}"/>
              </a:ext>
            </a:extLst>
          </p:cNvPr>
          <p:cNvPicPr>
            <a:picLocks noChangeAspect="1"/>
          </p:cNvPicPr>
          <p:nvPr/>
        </p:nvPicPr>
        <p:blipFill>
          <a:blip r:embed="rId4"/>
          <a:stretch>
            <a:fillRect/>
          </a:stretch>
        </p:blipFill>
        <p:spPr>
          <a:xfrm>
            <a:off x="2470847" y="408033"/>
            <a:ext cx="6747581" cy="1602166"/>
          </a:xfrm>
          <a:prstGeom prst="rect">
            <a:avLst/>
          </a:prstGeom>
        </p:spPr>
      </p:pic>
    </p:spTree>
    <p:extLst>
      <p:ext uri="{BB962C8B-B14F-4D97-AF65-F5344CB8AC3E}">
        <p14:creationId xmlns:p14="http://schemas.microsoft.com/office/powerpoint/2010/main" val="2642552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2861C8A-E6F9-6998-CC6D-48929A38C44C}"/>
              </a:ext>
            </a:extLst>
          </p:cNvPr>
          <p:cNvSpPr>
            <a:spLocks noGrp="1"/>
          </p:cNvSpPr>
          <p:nvPr>
            <p:ph type="title"/>
          </p:nvPr>
        </p:nvSpPr>
        <p:spPr/>
        <p:txBody>
          <a:bodyPr/>
          <a:lstStyle/>
          <a:p>
            <a:endParaRPr lang="en-GB"/>
          </a:p>
        </p:txBody>
      </p:sp>
      <p:pic>
        <p:nvPicPr>
          <p:cNvPr id="14" name="Content Placeholder 13">
            <a:extLst>
              <a:ext uri="{FF2B5EF4-FFF2-40B4-BE49-F238E27FC236}">
                <a16:creationId xmlns:a16="http://schemas.microsoft.com/office/drawing/2014/main" id="{2F300D7A-E2D1-1A30-FBA4-E62BE3D7A13C}"/>
              </a:ext>
            </a:extLst>
          </p:cNvPr>
          <p:cNvPicPr>
            <a:picLocks noGrp="1" noChangeAspect="1"/>
          </p:cNvPicPr>
          <p:nvPr>
            <p:ph idx="1"/>
          </p:nvPr>
        </p:nvPicPr>
        <p:blipFill>
          <a:blip r:embed="rId2"/>
          <a:stretch>
            <a:fillRect/>
          </a:stretch>
        </p:blipFill>
        <p:spPr>
          <a:xfrm>
            <a:off x="838200" y="2516305"/>
            <a:ext cx="9549809" cy="3676291"/>
          </a:xfrm>
        </p:spPr>
      </p:pic>
      <p:sp>
        <p:nvSpPr>
          <p:cNvPr id="10" name="TextBox 9">
            <a:extLst>
              <a:ext uri="{FF2B5EF4-FFF2-40B4-BE49-F238E27FC236}">
                <a16:creationId xmlns:a16="http://schemas.microsoft.com/office/drawing/2014/main" id="{6FD8653C-39A1-A9B2-DA0E-23C744603107}"/>
              </a:ext>
            </a:extLst>
          </p:cNvPr>
          <p:cNvSpPr txBox="1"/>
          <p:nvPr/>
        </p:nvSpPr>
        <p:spPr>
          <a:xfrm>
            <a:off x="6546998" y="6402204"/>
            <a:ext cx="6097772" cy="369332"/>
          </a:xfrm>
          <a:prstGeom prst="rect">
            <a:avLst/>
          </a:prstGeom>
          <a:noFill/>
        </p:spPr>
        <p:txBody>
          <a:bodyPr wrap="square">
            <a:spAutoFit/>
          </a:bodyPr>
          <a:lstStyle/>
          <a:p>
            <a:r>
              <a:rPr lang="en-GB" dirty="0">
                <a:hlinkClick r:id="rId3"/>
              </a:rPr>
              <a:t>https://www.nature.com/articles/s41562-024-01882-z</a:t>
            </a:r>
            <a:endParaRPr lang="en-GB" dirty="0"/>
          </a:p>
        </p:txBody>
      </p:sp>
      <p:pic>
        <p:nvPicPr>
          <p:cNvPr id="12" name="Picture 11">
            <a:extLst>
              <a:ext uri="{FF2B5EF4-FFF2-40B4-BE49-F238E27FC236}">
                <a16:creationId xmlns:a16="http://schemas.microsoft.com/office/drawing/2014/main" id="{1C92C64D-97BC-C916-B423-28E81F79B66C}"/>
              </a:ext>
            </a:extLst>
          </p:cNvPr>
          <p:cNvPicPr>
            <a:picLocks noChangeAspect="1"/>
          </p:cNvPicPr>
          <p:nvPr/>
        </p:nvPicPr>
        <p:blipFill>
          <a:blip r:embed="rId4"/>
          <a:stretch>
            <a:fillRect/>
          </a:stretch>
        </p:blipFill>
        <p:spPr>
          <a:xfrm>
            <a:off x="838201" y="271131"/>
            <a:ext cx="8412126" cy="1978462"/>
          </a:xfrm>
          <a:prstGeom prst="rect">
            <a:avLst/>
          </a:prstGeom>
        </p:spPr>
      </p:pic>
      <p:sp>
        <p:nvSpPr>
          <p:cNvPr id="15" name="Rectangle 14">
            <a:extLst>
              <a:ext uri="{FF2B5EF4-FFF2-40B4-BE49-F238E27FC236}">
                <a16:creationId xmlns:a16="http://schemas.microsoft.com/office/drawing/2014/main" id="{AEB11095-0F31-82E2-3851-56B7EF95A735}"/>
              </a:ext>
            </a:extLst>
          </p:cNvPr>
          <p:cNvSpPr/>
          <p:nvPr/>
        </p:nvSpPr>
        <p:spPr>
          <a:xfrm>
            <a:off x="686684" y="4507637"/>
            <a:ext cx="9852839" cy="1325563"/>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Tree>
    <p:extLst>
      <p:ext uri="{BB962C8B-B14F-4D97-AF65-F5344CB8AC3E}">
        <p14:creationId xmlns:p14="http://schemas.microsoft.com/office/powerpoint/2010/main" val="13165547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7BAAD1-0B08-ABE7-B63E-696B5ED535B7}"/>
              </a:ext>
            </a:extLst>
          </p:cNvPr>
          <p:cNvSpPr txBox="1"/>
          <p:nvPr/>
        </p:nvSpPr>
        <p:spPr>
          <a:xfrm>
            <a:off x="8630093" y="6488669"/>
            <a:ext cx="3561907" cy="369332"/>
          </a:xfrm>
          <a:prstGeom prst="rect">
            <a:avLst/>
          </a:prstGeom>
          <a:noFill/>
        </p:spPr>
        <p:txBody>
          <a:bodyPr wrap="square">
            <a:spAutoFit/>
          </a:bodyPr>
          <a:lstStyle/>
          <a:p>
            <a:r>
              <a:rPr lang="en-GB" dirty="0">
                <a:hlinkClick r:id="rId2"/>
              </a:rPr>
              <a:t>https://arxiv.org/abs/2405.08007</a:t>
            </a:r>
            <a:endParaRPr lang="en-GB" dirty="0"/>
          </a:p>
        </p:txBody>
      </p:sp>
      <p:pic>
        <p:nvPicPr>
          <p:cNvPr id="11" name="Content Placeholder 10">
            <a:extLst>
              <a:ext uri="{FF2B5EF4-FFF2-40B4-BE49-F238E27FC236}">
                <a16:creationId xmlns:a16="http://schemas.microsoft.com/office/drawing/2014/main" id="{CABDBEA3-D8F1-58C8-ADAC-1DDF4CD5B891}"/>
              </a:ext>
            </a:extLst>
          </p:cNvPr>
          <p:cNvPicPr>
            <a:picLocks noGrp="1" noChangeAspect="1"/>
          </p:cNvPicPr>
          <p:nvPr>
            <p:ph idx="1"/>
          </p:nvPr>
        </p:nvPicPr>
        <p:blipFill>
          <a:blip r:embed="rId3"/>
          <a:stretch>
            <a:fillRect/>
          </a:stretch>
        </p:blipFill>
        <p:spPr>
          <a:xfrm>
            <a:off x="824021" y="3021888"/>
            <a:ext cx="6275439" cy="1988937"/>
          </a:xfrm>
        </p:spPr>
      </p:pic>
      <p:pic>
        <p:nvPicPr>
          <p:cNvPr id="8" name="Picture 7">
            <a:extLst>
              <a:ext uri="{FF2B5EF4-FFF2-40B4-BE49-F238E27FC236}">
                <a16:creationId xmlns:a16="http://schemas.microsoft.com/office/drawing/2014/main" id="{761B622F-8E18-AEED-C39C-C5F9952D512D}"/>
              </a:ext>
            </a:extLst>
          </p:cNvPr>
          <p:cNvPicPr>
            <a:picLocks noChangeAspect="1"/>
          </p:cNvPicPr>
          <p:nvPr/>
        </p:nvPicPr>
        <p:blipFill>
          <a:blip r:embed="rId4"/>
          <a:stretch>
            <a:fillRect/>
          </a:stretch>
        </p:blipFill>
        <p:spPr>
          <a:xfrm>
            <a:off x="824021" y="382917"/>
            <a:ext cx="9793067" cy="1619476"/>
          </a:xfrm>
          <a:prstGeom prst="rect">
            <a:avLst/>
          </a:prstGeom>
        </p:spPr>
      </p:pic>
      <p:sp>
        <p:nvSpPr>
          <p:cNvPr id="15" name="Rectangle 14">
            <a:extLst>
              <a:ext uri="{FF2B5EF4-FFF2-40B4-BE49-F238E27FC236}">
                <a16:creationId xmlns:a16="http://schemas.microsoft.com/office/drawing/2014/main" id="{AEB11095-0F31-82E2-3851-56B7EF95A735}"/>
              </a:ext>
            </a:extLst>
          </p:cNvPr>
          <p:cNvSpPr/>
          <p:nvPr/>
        </p:nvSpPr>
        <p:spPr>
          <a:xfrm>
            <a:off x="824021" y="3918443"/>
            <a:ext cx="6275439" cy="791779"/>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pic>
        <p:nvPicPr>
          <p:cNvPr id="16" name="Picture 15">
            <a:extLst>
              <a:ext uri="{FF2B5EF4-FFF2-40B4-BE49-F238E27FC236}">
                <a16:creationId xmlns:a16="http://schemas.microsoft.com/office/drawing/2014/main" id="{C8862C45-6C29-D842-DDB2-3B94ECEB5070}"/>
              </a:ext>
            </a:extLst>
          </p:cNvPr>
          <p:cNvPicPr>
            <a:picLocks noChangeAspect="1"/>
          </p:cNvPicPr>
          <p:nvPr/>
        </p:nvPicPr>
        <p:blipFill>
          <a:blip r:embed="rId5"/>
          <a:stretch>
            <a:fillRect/>
          </a:stretch>
        </p:blipFill>
        <p:spPr>
          <a:xfrm>
            <a:off x="7300766" y="2283227"/>
            <a:ext cx="4426945" cy="3062914"/>
          </a:xfrm>
          <a:prstGeom prst="rect">
            <a:avLst/>
          </a:prstGeom>
        </p:spPr>
      </p:pic>
    </p:spTree>
    <p:extLst>
      <p:ext uri="{BB962C8B-B14F-4D97-AF65-F5344CB8AC3E}">
        <p14:creationId xmlns:p14="http://schemas.microsoft.com/office/powerpoint/2010/main" val="993447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444500" y="1613177"/>
            <a:ext cx="11119104" cy="4638767"/>
          </a:xfrm>
        </p:spPr>
        <p:txBody>
          <a:bodyPr>
            <a:normAutofit/>
          </a:bodyPr>
          <a:lstStyle/>
          <a:p>
            <a:r>
              <a:rPr lang="en-GB" b="1" dirty="0">
                <a:solidFill>
                  <a:schemeClr val="tx1"/>
                </a:solidFill>
              </a:rPr>
              <a:t>Machine Psychology </a:t>
            </a:r>
            <a:br>
              <a:rPr lang="en-GB" dirty="0">
                <a:solidFill>
                  <a:schemeClr val="tx1"/>
                </a:solidFill>
              </a:rPr>
            </a:br>
            <a:r>
              <a:rPr lang="en-GB" dirty="0">
                <a:solidFill>
                  <a:schemeClr val="tx1"/>
                </a:solidFill>
                <a:hlinkClick r:id="rId3"/>
              </a:rPr>
              <a:t>https://arxiv.org/html/2303.13988v6</a:t>
            </a:r>
            <a:endParaRPr lang="en-GB" dirty="0">
              <a:solidFill>
                <a:schemeClr val="tx1"/>
              </a:solidFill>
            </a:endParaRPr>
          </a:p>
          <a:p>
            <a:r>
              <a:rPr lang="en-GB" b="1" i="0" dirty="0">
                <a:solidFill>
                  <a:srgbClr val="000000"/>
                </a:solidFill>
                <a:effectLst/>
                <a:highlight>
                  <a:srgbClr val="FFFFFF"/>
                </a:highlight>
              </a:rPr>
              <a:t>The AI Scientist</a:t>
            </a:r>
            <a:r>
              <a:rPr lang="en-GB" i="0" dirty="0">
                <a:solidFill>
                  <a:srgbClr val="000000"/>
                </a:solidFill>
                <a:effectLst/>
                <a:highlight>
                  <a:srgbClr val="FFFFFF"/>
                </a:highlight>
              </a:rPr>
              <a:t>: Towards Fully Automated Open-Ended Scientific Discovery</a:t>
            </a:r>
            <a:br>
              <a:rPr lang="en-GB" i="0" dirty="0">
                <a:solidFill>
                  <a:srgbClr val="000000"/>
                </a:solidFill>
                <a:effectLst/>
                <a:highlight>
                  <a:srgbClr val="FFFFFF"/>
                </a:highlight>
              </a:rPr>
            </a:br>
            <a:r>
              <a:rPr lang="en-GB" dirty="0">
                <a:solidFill>
                  <a:schemeClr val="tx1"/>
                </a:solidFill>
                <a:hlinkClick r:id="rId4"/>
              </a:rPr>
              <a:t>https://arxiv.org/abs/2408.06292</a:t>
            </a:r>
            <a:endParaRPr lang="en-GB" dirty="0">
              <a:solidFill>
                <a:schemeClr val="tx1"/>
              </a:solidFill>
            </a:endParaRPr>
          </a:p>
          <a:p>
            <a:r>
              <a:rPr lang="en-GB" b="1" i="0" dirty="0">
                <a:solidFill>
                  <a:srgbClr val="000000"/>
                </a:solidFill>
                <a:effectLst/>
                <a:highlight>
                  <a:srgbClr val="FFFFFF"/>
                </a:highlight>
              </a:rPr>
              <a:t>Beyond Human Translation</a:t>
            </a:r>
            <a:r>
              <a:rPr lang="en-GB" i="0" dirty="0">
                <a:solidFill>
                  <a:srgbClr val="000000"/>
                </a:solidFill>
                <a:effectLst/>
                <a:highlight>
                  <a:srgbClr val="FFFFFF"/>
                </a:highlight>
              </a:rPr>
              <a:t>: Harnessing Multi-Agent Collaboration for Translating Ultra-Long Literary Texts</a:t>
            </a:r>
            <a:br>
              <a:rPr lang="en-GB" i="0" dirty="0">
                <a:solidFill>
                  <a:srgbClr val="000000"/>
                </a:solidFill>
                <a:effectLst/>
                <a:highlight>
                  <a:srgbClr val="FFFFFF"/>
                </a:highlight>
              </a:rPr>
            </a:br>
            <a:r>
              <a:rPr lang="en-GB" dirty="0">
                <a:hlinkClick r:id="rId5"/>
              </a:rPr>
              <a:t>https://arxiv.org/abs/2405.11804</a:t>
            </a:r>
            <a:endParaRPr lang="en-GB" dirty="0"/>
          </a:p>
          <a:p>
            <a:r>
              <a:rPr lang="en-GB" dirty="0"/>
              <a:t>Art or Artifice? Large Language Models and the </a:t>
            </a:r>
            <a:r>
              <a:rPr lang="en-GB" b="1" dirty="0"/>
              <a:t>False Promise of Creativity</a:t>
            </a:r>
            <a:br>
              <a:rPr lang="en-GB" dirty="0"/>
            </a:br>
            <a:r>
              <a:rPr lang="en-GB" dirty="0">
                <a:hlinkClick r:id="rId6"/>
              </a:rPr>
              <a:t>https://arxiv.org/abs/2309.14556</a:t>
            </a:r>
            <a:endParaRPr lang="en-GB" dirty="0"/>
          </a:p>
          <a:p>
            <a:r>
              <a:rPr lang="en-GB" dirty="0"/>
              <a:t>Transcendence: Generative Models Can </a:t>
            </a:r>
            <a:r>
              <a:rPr lang="en-GB" b="1" dirty="0"/>
              <a:t>Outperform The Experts </a:t>
            </a:r>
            <a:r>
              <a:rPr lang="en-GB" dirty="0"/>
              <a:t>That Train Them </a:t>
            </a:r>
            <a:r>
              <a:rPr lang="en-GB" dirty="0">
                <a:solidFill>
                  <a:schemeClr val="tx1"/>
                </a:solidFill>
                <a:hlinkClick r:id="rId7"/>
              </a:rPr>
              <a:t>https://arxiv.org/pdf/2406.11741</a:t>
            </a:r>
            <a:endParaRPr lang="en-GB" dirty="0">
              <a:solidFill>
                <a:schemeClr val="tx1"/>
              </a:solidFill>
            </a:endParaRPr>
          </a:p>
          <a:p>
            <a:endParaRPr lang="en-GB" dirty="0"/>
          </a:p>
          <a:p>
            <a:endParaRPr lang="en-GB" dirty="0"/>
          </a:p>
          <a:p>
            <a:endParaRPr lang="en-GB" dirty="0"/>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solidFill>
                <a:schemeClr val="tx1"/>
              </a:solidFill>
            </a:endParaRPr>
          </a:p>
          <a:p>
            <a:endParaRPr lang="en-GB" dirty="0"/>
          </a:p>
        </p:txBody>
      </p:sp>
      <p:sp>
        <p:nvSpPr>
          <p:cNvPr id="3" name="Title 2">
            <a:extLst>
              <a:ext uri="{FF2B5EF4-FFF2-40B4-BE49-F238E27FC236}">
                <a16:creationId xmlns:a16="http://schemas.microsoft.com/office/drawing/2014/main" id="{76F1A04F-6EF5-4915-8DD1-3EA50416F08F}"/>
              </a:ext>
            </a:extLst>
          </p:cNvPr>
          <p:cNvSpPr>
            <a:spLocks noGrp="1"/>
          </p:cNvSpPr>
          <p:nvPr>
            <p:ph type="title"/>
          </p:nvPr>
        </p:nvSpPr>
        <p:spPr/>
        <p:txBody>
          <a:bodyPr/>
          <a:lstStyle/>
          <a:p>
            <a:r>
              <a:rPr lang="pt-BR" dirty="0"/>
              <a:t>Recent publications</a:t>
            </a:r>
            <a:endParaRPr lang="en-GB" dirty="0"/>
          </a:p>
        </p:txBody>
      </p:sp>
    </p:spTree>
    <p:extLst>
      <p:ext uri="{BB962C8B-B14F-4D97-AF65-F5344CB8AC3E}">
        <p14:creationId xmlns:p14="http://schemas.microsoft.com/office/powerpoint/2010/main" val="33994928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1FB47C-550F-34EC-1E30-73CA2FAF249A}"/>
              </a:ext>
            </a:extLst>
          </p:cNvPr>
          <p:cNvSpPr>
            <a:spLocks noGrp="1"/>
          </p:cNvSpPr>
          <p:nvPr>
            <p:ph type="title"/>
          </p:nvPr>
        </p:nvSpPr>
        <p:spPr/>
        <p:txBody>
          <a:bodyPr/>
          <a:lstStyle/>
          <a:p>
            <a:r>
              <a:rPr lang="pt-BR" dirty="0"/>
              <a:t>How far are we from AGI (Artificial General Intelligence)?</a:t>
            </a:r>
            <a:endParaRPr lang="en-GB" dirty="0"/>
          </a:p>
        </p:txBody>
      </p:sp>
      <p:pic>
        <p:nvPicPr>
          <p:cNvPr id="5" name="Picture 4">
            <a:extLst>
              <a:ext uri="{FF2B5EF4-FFF2-40B4-BE49-F238E27FC236}">
                <a16:creationId xmlns:a16="http://schemas.microsoft.com/office/drawing/2014/main" id="{2901537B-B2E9-B669-CFAA-EC1DF1774BDB}"/>
              </a:ext>
            </a:extLst>
          </p:cNvPr>
          <p:cNvPicPr>
            <a:picLocks noChangeAspect="1"/>
          </p:cNvPicPr>
          <p:nvPr/>
        </p:nvPicPr>
        <p:blipFill>
          <a:blip r:embed="rId2"/>
          <a:stretch>
            <a:fillRect/>
          </a:stretch>
        </p:blipFill>
        <p:spPr>
          <a:xfrm>
            <a:off x="2377413" y="1199007"/>
            <a:ext cx="7021769" cy="5016845"/>
          </a:xfrm>
          <a:prstGeom prst="rect">
            <a:avLst/>
          </a:prstGeom>
        </p:spPr>
      </p:pic>
      <p:sp>
        <p:nvSpPr>
          <p:cNvPr id="7" name="TextBox 6">
            <a:extLst>
              <a:ext uri="{FF2B5EF4-FFF2-40B4-BE49-F238E27FC236}">
                <a16:creationId xmlns:a16="http://schemas.microsoft.com/office/drawing/2014/main" id="{ECF24B67-C02A-44C5-F879-88F83C56003E}"/>
              </a:ext>
            </a:extLst>
          </p:cNvPr>
          <p:cNvSpPr txBox="1"/>
          <p:nvPr/>
        </p:nvSpPr>
        <p:spPr>
          <a:xfrm>
            <a:off x="8297825" y="6427391"/>
            <a:ext cx="3724054" cy="646331"/>
          </a:xfrm>
          <a:prstGeom prst="rect">
            <a:avLst/>
          </a:prstGeom>
          <a:noFill/>
        </p:spPr>
        <p:txBody>
          <a:bodyPr wrap="square">
            <a:spAutoFit/>
          </a:bodyPr>
          <a:lstStyle/>
          <a:p>
            <a:r>
              <a:rPr lang="en-GB" dirty="0">
                <a:hlinkClick r:id="rId3"/>
              </a:rPr>
              <a:t>https://arxiv.org/html/2405.10313v1</a:t>
            </a:r>
            <a:endParaRPr lang="en-GB" dirty="0"/>
          </a:p>
          <a:p>
            <a:endParaRPr lang="en-GB" dirty="0"/>
          </a:p>
        </p:txBody>
      </p:sp>
    </p:spTree>
    <p:extLst>
      <p:ext uri="{BB962C8B-B14F-4D97-AF65-F5344CB8AC3E}">
        <p14:creationId xmlns:p14="http://schemas.microsoft.com/office/powerpoint/2010/main" val="7518425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03925622-4928-5060-B562-B45E21F46194}"/>
              </a:ext>
            </a:extLst>
          </p:cNvPr>
          <p:cNvSpPr>
            <a:spLocks noGrp="1"/>
          </p:cNvSpPr>
          <p:nvPr>
            <p:ph sz="quarter" idx="10"/>
          </p:nvPr>
        </p:nvSpPr>
        <p:spPr/>
        <p:txBody>
          <a:bodyPr/>
          <a:lstStyle/>
          <a:p>
            <a:pPr algn="l" fontAlgn="base"/>
            <a:r>
              <a:rPr lang="en-GB" b="0" i="0" dirty="0">
                <a:solidFill>
                  <a:schemeClr val="tx1"/>
                </a:solidFill>
                <a:effectLst/>
                <a:latin typeface="Anonymous Pro"/>
              </a:rPr>
              <a:t>Intelligence lies in broad or general-purpose abilities; it is marked by </a:t>
            </a:r>
            <a:r>
              <a:rPr lang="en-GB" b="0" i="1" dirty="0">
                <a:solidFill>
                  <a:schemeClr val="tx1"/>
                </a:solidFill>
                <a:effectLst/>
                <a:latin typeface="inherit"/>
              </a:rPr>
              <a:t>skill-acquisition</a:t>
            </a:r>
            <a:r>
              <a:rPr lang="en-GB" b="0" i="0" dirty="0">
                <a:solidFill>
                  <a:schemeClr val="tx1"/>
                </a:solidFill>
                <a:effectLst/>
                <a:latin typeface="Anonymous Pro"/>
              </a:rPr>
              <a:t> and generalization, rather than skill itself. </a:t>
            </a:r>
            <a:r>
              <a:rPr lang="en-GB" b="1" i="0" dirty="0">
                <a:solidFill>
                  <a:schemeClr val="tx1"/>
                </a:solidFill>
                <a:effectLst/>
                <a:latin typeface="inherit"/>
              </a:rPr>
              <a:t>AGI is a system that can efficiently acquire </a:t>
            </a:r>
            <a:r>
              <a:rPr lang="en-GB" b="1" i="1" dirty="0">
                <a:solidFill>
                  <a:schemeClr val="tx1"/>
                </a:solidFill>
                <a:effectLst/>
                <a:latin typeface="inherit"/>
              </a:rPr>
              <a:t>new</a:t>
            </a:r>
            <a:r>
              <a:rPr lang="en-GB" b="1" i="0" dirty="0">
                <a:solidFill>
                  <a:schemeClr val="tx1"/>
                </a:solidFill>
                <a:effectLst/>
                <a:latin typeface="inherit"/>
              </a:rPr>
              <a:t> skills outside of its training data.</a:t>
            </a:r>
            <a:endParaRPr lang="en-GB" b="0" i="0" dirty="0">
              <a:solidFill>
                <a:schemeClr val="tx1"/>
              </a:solidFill>
              <a:effectLst/>
              <a:latin typeface="Anonymous Pro"/>
            </a:endParaRPr>
          </a:p>
          <a:p>
            <a:endParaRPr lang="en-GB" dirty="0"/>
          </a:p>
        </p:txBody>
      </p:sp>
      <p:sp>
        <p:nvSpPr>
          <p:cNvPr id="3" name="Title 2">
            <a:extLst>
              <a:ext uri="{FF2B5EF4-FFF2-40B4-BE49-F238E27FC236}">
                <a16:creationId xmlns:a16="http://schemas.microsoft.com/office/drawing/2014/main" id="{CE1FB47C-550F-34EC-1E30-73CA2FAF249A}"/>
              </a:ext>
            </a:extLst>
          </p:cNvPr>
          <p:cNvSpPr>
            <a:spLocks noGrp="1"/>
          </p:cNvSpPr>
          <p:nvPr>
            <p:ph type="title"/>
          </p:nvPr>
        </p:nvSpPr>
        <p:spPr/>
        <p:txBody>
          <a:bodyPr/>
          <a:lstStyle/>
          <a:p>
            <a:r>
              <a:rPr lang="pt-BR" dirty="0"/>
              <a:t>How far are we from AGI (Artificial General Intelligence)?</a:t>
            </a:r>
            <a:endParaRPr lang="en-GB" dirty="0"/>
          </a:p>
        </p:txBody>
      </p:sp>
      <p:pic>
        <p:nvPicPr>
          <p:cNvPr id="4" name="Picture 3">
            <a:extLst>
              <a:ext uri="{FF2B5EF4-FFF2-40B4-BE49-F238E27FC236}">
                <a16:creationId xmlns:a16="http://schemas.microsoft.com/office/drawing/2014/main" id="{05DE2DA8-6401-FFA6-B6B8-358F1D748D98}"/>
              </a:ext>
            </a:extLst>
          </p:cNvPr>
          <p:cNvPicPr>
            <a:picLocks noChangeAspect="1"/>
          </p:cNvPicPr>
          <p:nvPr/>
        </p:nvPicPr>
        <p:blipFill>
          <a:blip r:embed="rId2"/>
          <a:stretch>
            <a:fillRect/>
          </a:stretch>
        </p:blipFill>
        <p:spPr>
          <a:xfrm>
            <a:off x="2688710" y="2706344"/>
            <a:ext cx="6490459" cy="3624332"/>
          </a:xfrm>
          <a:prstGeom prst="rect">
            <a:avLst/>
          </a:prstGeom>
        </p:spPr>
      </p:pic>
      <p:sp>
        <p:nvSpPr>
          <p:cNvPr id="8" name="TextBox 7">
            <a:extLst>
              <a:ext uri="{FF2B5EF4-FFF2-40B4-BE49-F238E27FC236}">
                <a16:creationId xmlns:a16="http://schemas.microsoft.com/office/drawing/2014/main" id="{6336BC8C-02CC-0107-05FE-7D09AF2798D1}"/>
              </a:ext>
            </a:extLst>
          </p:cNvPr>
          <p:cNvSpPr txBox="1"/>
          <p:nvPr/>
        </p:nvSpPr>
        <p:spPr>
          <a:xfrm>
            <a:off x="6662372" y="6427391"/>
            <a:ext cx="6097464" cy="646331"/>
          </a:xfrm>
          <a:prstGeom prst="rect">
            <a:avLst/>
          </a:prstGeom>
          <a:noFill/>
        </p:spPr>
        <p:txBody>
          <a:bodyPr wrap="square">
            <a:spAutoFit/>
          </a:bodyPr>
          <a:lstStyle/>
          <a:p>
            <a:r>
              <a:rPr lang="en-GB" dirty="0">
                <a:hlinkClick r:id="rId3"/>
              </a:rPr>
              <a:t>https://arcprize.org/blog/openai-o1-results-arc-prize</a:t>
            </a:r>
            <a:endParaRPr lang="en-GB" dirty="0"/>
          </a:p>
          <a:p>
            <a:endParaRPr lang="en-GB" dirty="0"/>
          </a:p>
        </p:txBody>
      </p:sp>
      <p:sp>
        <p:nvSpPr>
          <p:cNvPr id="12" name="Rectangle 11">
            <a:extLst>
              <a:ext uri="{FF2B5EF4-FFF2-40B4-BE49-F238E27FC236}">
                <a16:creationId xmlns:a16="http://schemas.microsoft.com/office/drawing/2014/main" id="{74ED75CD-7719-EF6D-83D1-F5DC482DC368}"/>
              </a:ext>
            </a:extLst>
          </p:cNvPr>
          <p:cNvSpPr/>
          <p:nvPr/>
        </p:nvSpPr>
        <p:spPr>
          <a:xfrm>
            <a:off x="5801458" y="4703987"/>
            <a:ext cx="589084" cy="1468306"/>
          </a:xfrm>
          <a:prstGeom prst="rect">
            <a:avLst/>
          </a:prstGeom>
          <a:noFill/>
          <a:ln>
            <a:solidFill>
              <a:schemeClr val="bg1">
                <a:lumMod val="8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436868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8A6BD08-B2DD-1ED0-ABEA-136A06A7BDB1}"/>
              </a:ext>
            </a:extLst>
          </p:cNvPr>
          <p:cNvSpPr>
            <a:spLocks noGrp="1"/>
          </p:cNvSpPr>
          <p:nvPr>
            <p:ph sz="quarter" idx="10"/>
          </p:nvPr>
        </p:nvSpPr>
        <p:spPr>
          <a:xfrm>
            <a:off x="444500" y="1460499"/>
            <a:ext cx="11119104" cy="4966891"/>
          </a:xfrm>
        </p:spPr>
        <p:txBody>
          <a:bodyPr>
            <a:normAutofit/>
          </a:bodyPr>
          <a:lstStyle/>
          <a:p>
            <a:r>
              <a:rPr lang="pt-BR" dirty="0"/>
              <a:t>“The model you are using now is the worst you will ever use”, Ethan Molick </a:t>
            </a:r>
          </a:p>
          <a:p>
            <a:pPr lvl="1"/>
            <a:r>
              <a:rPr lang="pt-BR" dirty="0"/>
              <a:t>Exploiting current models weaknesses are </a:t>
            </a:r>
            <a:r>
              <a:rPr lang="pt-BR" b="1" dirty="0"/>
              <a:t>very short term solutions</a:t>
            </a:r>
          </a:p>
          <a:p>
            <a:endParaRPr lang="pt-BR" dirty="0"/>
          </a:p>
          <a:p>
            <a:r>
              <a:rPr lang="pt-BR" dirty="0"/>
              <a:t>We still </a:t>
            </a:r>
            <a:r>
              <a:rPr lang="pt-BR" b="1" dirty="0"/>
              <a:t>cannot believe AI models blindly </a:t>
            </a:r>
            <a:r>
              <a:rPr lang="pt-BR" dirty="0"/>
              <a:t>for tasks we need 100% correct answers. Actually, “LLMs will always hallucinate”: </a:t>
            </a:r>
            <a:r>
              <a:rPr lang="pt-BR" dirty="0">
                <a:hlinkClick r:id="rId2"/>
              </a:rPr>
              <a:t>https://arxiv.org/abs/2409.05746</a:t>
            </a:r>
            <a:endParaRPr lang="pt-BR" dirty="0"/>
          </a:p>
          <a:p>
            <a:endParaRPr lang="pt-BR" dirty="0"/>
          </a:p>
          <a:p>
            <a:r>
              <a:rPr lang="pt-BR" dirty="0"/>
              <a:t>Current models are </a:t>
            </a:r>
            <a:r>
              <a:rPr lang="pt-BR" b="1" dirty="0"/>
              <a:t>“intelligent enough”</a:t>
            </a:r>
          </a:p>
          <a:p>
            <a:pPr lvl="1"/>
            <a:r>
              <a:rPr lang="pt-BR" dirty="0"/>
              <a:t>For </a:t>
            </a:r>
            <a:r>
              <a:rPr lang="pt-BR" b="1" dirty="0"/>
              <a:t>long term solutions</a:t>
            </a:r>
            <a:r>
              <a:rPr lang="pt-BR" dirty="0"/>
              <a:t>, it could be wise to assume that those models act like humans (that some level of AGI has been achieved already)</a:t>
            </a:r>
          </a:p>
          <a:p>
            <a:pPr lvl="1"/>
            <a:r>
              <a:rPr lang="pt-BR" b="1"/>
              <a:t>Our focus: How </a:t>
            </a:r>
            <a:r>
              <a:rPr lang="pt-BR" b="1" dirty="0"/>
              <a:t>can we take advantage of those intelligent systems?</a:t>
            </a:r>
          </a:p>
          <a:p>
            <a:endParaRPr lang="pt-BR" dirty="0"/>
          </a:p>
          <a:p>
            <a:endParaRPr lang="pt-BR" dirty="0"/>
          </a:p>
          <a:p>
            <a:pPr lvl="1"/>
            <a:endParaRPr lang="pt-BR" dirty="0"/>
          </a:p>
          <a:p>
            <a:endParaRPr lang="pt-BR" dirty="0"/>
          </a:p>
          <a:p>
            <a:pPr lvl="1"/>
            <a:endParaRPr lang="pt-BR" dirty="0"/>
          </a:p>
          <a:p>
            <a:endParaRPr lang="pt-BR" dirty="0"/>
          </a:p>
          <a:p>
            <a:pPr lvl="1"/>
            <a:endParaRPr lang="pt-BR" dirty="0"/>
          </a:p>
          <a:p>
            <a:endParaRPr lang="pt-BR" dirty="0"/>
          </a:p>
          <a:p>
            <a:pPr lvl="1"/>
            <a:endParaRPr lang="pt-BR" dirty="0"/>
          </a:p>
          <a:p>
            <a:endParaRPr lang="pt-BR" dirty="0"/>
          </a:p>
          <a:p>
            <a:pPr lvl="1"/>
            <a:endParaRPr lang="pt-BR" dirty="0"/>
          </a:p>
          <a:p>
            <a:endParaRPr lang="en-GB" dirty="0"/>
          </a:p>
        </p:txBody>
      </p:sp>
      <p:sp>
        <p:nvSpPr>
          <p:cNvPr id="3" name="Title 2">
            <a:extLst>
              <a:ext uri="{FF2B5EF4-FFF2-40B4-BE49-F238E27FC236}">
                <a16:creationId xmlns:a16="http://schemas.microsoft.com/office/drawing/2014/main" id="{17FDADF8-4893-139C-53A3-D2B65D2776B0}"/>
              </a:ext>
            </a:extLst>
          </p:cNvPr>
          <p:cNvSpPr>
            <a:spLocks noGrp="1"/>
          </p:cNvSpPr>
          <p:nvPr>
            <p:ph type="title"/>
          </p:nvPr>
        </p:nvSpPr>
        <p:spPr/>
        <p:txBody>
          <a:bodyPr/>
          <a:lstStyle/>
          <a:p>
            <a:r>
              <a:rPr lang="pt-BR" dirty="0"/>
              <a:t>Discussion on current AI limitations</a:t>
            </a:r>
            <a:endParaRPr lang="en-GB" dirty="0"/>
          </a:p>
        </p:txBody>
      </p:sp>
    </p:spTree>
    <p:extLst>
      <p:ext uri="{BB962C8B-B14F-4D97-AF65-F5344CB8AC3E}">
        <p14:creationId xmlns:p14="http://schemas.microsoft.com/office/powerpoint/2010/main" val="1190310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BB6EFA-7A18-6C8D-A8D0-19B2DBFC55F6}"/>
              </a:ext>
            </a:extLst>
          </p:cNvPr>
          <p:cNvSpPr>
            <a:spLocks noGrp="1"/>
          </p:cNvSpPr>
          <p:nvPr>
            <p:ph sz="quarter" idx="10"/>
          </p:nvPr>
        </p:nvSpPr>
        <p:spPr>
          <a:xfrm>
            <a:off x="444500" y="1460499"/>
            <a:ext cx="11119104" cy="4623777"/>
          </a:xfrm>
        </p:spPr>
        <p:txBody>
          <a:bodyPr>
            <a:normAutofit fontScale="92500" lnSpcReduction="10000"/>
          </a:bodyPr>
          <a:lstStyle/>
          <a:p>
            <a:r>
              <a:rPr lang="pt-BR" dirty="0"/>
              <a:t>A very brief </a:t>
            </a:r>
            <a:r>
              <a:rPr lang="pt-BR" b="1" dirty="0"/>
              <a:t>introduction</a:t>
            </a:r>
            <a:r>
              <a:rPr lang="pt-BR" dirty="0"/>
              <a:t> to AI</a:t>
            </a:r>
          </a:p>
          <a:p>
            <a:endParaRPr lang="pt-BR" dirty="0"/>
          </a:p>
          <a:p>
            <a:r>
              <a:rPr lang="pt-BR" dirty="0"/>
              <a:t>How to interact with AI (</a:t>
            </a:r>
            <a:r>
              <a:rPr lang="pt-BR" b="1" dirty="0"/>
              <a:t>Prompt Engineering</a:t>
            </a:r>
            <a:r>
              <a:rPr lang="pt-BR" dirty="0"/>
              <a:t>)</a:t>
            </a:r>
          </a:p>
          <a:p>
            <a:endParaRPr lang="pt-BR" dirty="0"/>
          </a:p>
          <a:p>
            <a:r>
              <a:rPr lang="pt-BR" dirty="0"/>
              <a:t>How we’ve been using </a:t>
            </a:r>
            <a:r>
              <a:rPr lang="pt-BR" b="1" dirty="0"/>
              <a:t>AI to teach </a:t>
            </a:r>
            <a:r>
              <a:rPr lang="pt-BR" dirty="0"/>
              <a:t>in the last 3 years</a:t>
            </a:r>
          </a:p>
          <a:p>
            <a:endParaRPr lang="pt-BR" dirty="0"/>
          </a:p>
          <a:p>
            <a:r>
              <a:rPr lang="pt-BR" dirty="0"/>
              <a:t>What is the </a:t>
            </a:r>
            <a:r>
              <a:rPr lang="pt-BR" b="1" dirty="0"/>
              <a:t>University’s policy </a:t>
            </a:r>
            <a:r>
              <a:rPr lang="pt-BR" dirty="0"/>
              <a:t>on the use of AI for teaching</a:t>
            </a:r>
          </a:p>
          <a:p>
            <a:endParaRPr lang="pt-BR" dirty="0"/>
          </a:p>
          <a:p>
            <a:r>
              <a:rPr lang="pt-BR" dirty="0"/>
              <a:t>Suggestions on how to </a:t>
            </a:r>
            <a:r>
              <a:rPr lang="pt-BR" b="1" dirty="0"/>
              <a:t>integrate AI </a:t>
            </a:r>
            <a:r>
              <a:rPr lang="pt-BR" dirty="0"/>
              <a:t>into your curriculum </a:t>
            </a:r>
          </a:p>
          <a:p>
            <a:endParaRPr lang="pt-BR" dirty="0"/>
          </a:p>
          <a:p>
            <a:r>
              <a:rPr lang="pt-BR" b="1" dirty="0"/>
              <a:t>AI Teaching Toolkit </a:t>
            </a:r>
            <a:endParaRPr lang="en-GB" b="1" dirty="0"/>
          </a:p>
        </p:txBody>
      </p:sp>
      <p:sp>
        <p:nvSpPr>
          <p:cNvPr id="2" name="Title 1">
            <a:extLst>
              <a:ext uri="{FF2B5EF4-FFF2-40B4-BE49-F238E27FC236}">
                <a16:creationId xmlns:a16="http://schemas.microsoft.com/office/drawing/2014/main" id="{9B73B1D3-D58A-0F6E-C559-9386800FF11D}"/>
              </a:ext>
            </a:extLst>
          </p:cNvPr>
          <p:cNvSpPr>
            <a:spLocks noGrp="1"/>
          </p:cNvSpPr>
          <p:nvPr>
            <p:ph type="title"/>
          </p:nvPr>
        </p:nvSpPr>
        <p:spPr/>
        <p:txBody>
          <a:bodyPr/>
          <a:lstStyle/>
          <a:p>
            <a:r>
              <a:rPr lang="pt-BR" dirty="0"/>
              <a:t>Today, we will talk about (Generative) AI</a:t>
            </a:r>
            <a:endParaRPr lang="en-GB" dirty="0"/>
          </a:p>
        </p:txBody>
      </p:sp>
    </p:spTree>
    <p:extLst>
      <p:ext uri="{BB962C8B-B14F-4D97-AF65-F5344CB8AC3E}">
        <p14:creationId xmlns:p14="http://schemas.microsoft.com/office/powerpoint/2010/main" val="4593598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BC582AF-9EBE-657C-5EB2-E4FD4B85236F}"/>
              </a:ext>
            </a:extLst>
          </p:cNvPr>
          <p:cNvSpPr>
            <a:spLocks noGrp="1"/>
          </p:cNvSpPr>
          <p:nvPr>
            <p:ph sz="quarter" idx="10"/>
          </p:nvPr>
        </p:nvSpPr>
        <p:spPr>
          <a:xfrm>
            <a:off x="444500" y="1460499"/>
            <a:ext cx="11119104" cy="5142319"/>
          </a:xfrm>
        </p:spPr>
        <p:txBody>
          <a:bodyPr>
            <a:normAutofit fontScale="92500" lnSpcReduction="10000"/>
          </a:bodyPr>
          <a:lstStyle/>
          <a:p>
            <a:r>
              <a:rPr lang="en-GB" dirty="0"/>
              <a:t>We are not presenting a </a:t>
            </a:r>
            <a:r>
              <a:rPr lang="en-GB" b="1" dirty="0"/>
              <a:t>silver bullet solution to AI detection. </a:t>
            </a:r>
          </a:p>
          <a:p>
            <a:endParaRPr lang="en-GB" b="1" dirty="0"/>
          </a:p>
          <a:p>
            <a:r>
              <a:rPr lang="en-GB" dirty="0"/>
              <a:t>We will share our </a:t>
            </a:r>
            <a:r>
              <a:rPr lang="en-GB" b="1" dirty="0"/>
              <a:t>practical experience </a:t>
            </a:r>
            <a:r>
              <a:rPr lang="en-GB" dirty="0"/>
              <a:t>on using AI in the BSc in Creative Computing.</a:t>
            </a:r>
          </a:p>
          <a:p>
            <a:endParaRPr lang="en-GB" dirty="0"/>
          </a:p>
          <a:p>
            <a:r>
              <a:rPr lang="en-GB" dirty="0"/>
              <a:t>Our view is that </a:t>
            </a:r>
            <a:r>
              <a:rPr lang="en-GB" b="1" dirty="0"/>
              <a:t>integrating AI into our teaching practices is very positive.</a:t>
            </a:r>
          </a:p>
          <a:p>
            <a:endParaRPr lang="en-GB" b="1" dirty="0"/>
          </a:p>
          <a:p>
            <a:r>
              <a:rPr lang="en-GB" dirty="0"/>
              <a:t>We assume you may have </a:t>
            </a:r>
            <a:r>
              <a:rPr lang="en-GB" b="1" dirty="0"/>
              <a:t>little experience with Generative AI.</a:t>
            </a:r>
          </a:p>
          <a:p>
            <a:endParaRPr lang="en-GB" b="1" dirty="0"/>
          </a:p>
          <a:p>
            <a:r>
              <a:rPr lang="en-GB" dirty="0"/>
              <a:t>We hope to provide you with a </a:t>
            </a:r>
            <a:r>
              <a:rPr lang="en-GB" b="1" dirty="0"/>
              <a:t>concrete introduction to AI, practical advice (short term) and future directions.</a:t>
            </a:r>
          </a:p>
          <a:p>
            <a:endParaRPr lang="en-GB" b="1" dirty="0"/>
          </a:p>
          <a:p>
            <a:r>
              <a:rPr lang="en-GB" dirty="0"/>
              <a:t>Everything is changing very fast, but we hope to provide you with the </a:t>
            </a:r>
            <a:r>
              <a:rPr lang="en-GB" b="1" dirty="0"/>
              <a:t>most updated state-of-the-art on generative AI </a:t>
            </a:r>
            <a:r>
              <a:rPr lang="en-GB" dirty="0"/>
              <a:t>and focus on discussing </a:t>
            </a:r>
            <a:r>
              <a:rPr lang="en-GB" b="1" dirty="0"/>
              <a:t>long-term </a:t>
            </a:r>
            <a:r>
              <a:rPr lang="en-GB" dirty="0"/>
              <a:t>questions and solutions.</a:t>
            </a:r>
          </a:p>
          <a:p>
            <a:endParaRPr lang="en-GB" b="1" dirty="0"/>
          </a:p>
        </p:txBody>
      </p:sp>
      <p:sp>
        <p:nvSpPr>
          <p:cNvPr id="3" name="Title 2">
            <a:extLst>
              <a:ext uri="{FF2B5EF4-FFF2-40B4-BE49-F238E27FC236}">
                <a16:creationId xmlns:a16="http://schemas.microsoft.com/office/drawing/2014/main" id="{68667C8F-2C44-2F96-89BE-FC22282A90BF}"/>
              </a:ext>
            </a:extLst>
          </p:cNvPr>
          <p:cNvSpPr>
            <a:spLocks noGrp="1"/>
          </p:cNvSpPr>
          <p:nvPr>
            <p:ph type="title"/>
          </p:nvPr>
        </p:nvSpPr>
        <p:spPr/>
        <p:txBody>
          <a:bodyPr/>
          <a:lstStyle/>
          <a:p>
            <a:r>
              <a:rPr lang="en-GB" dirty="0"/>
              <a:t>Setting Expectations</a:t>
            </a:r>
          </a:p>
        </p:txBody>
      </p:sp>
    </p:spTree>
    <p:extLst>
      <p:ext uri="{BB962C8B-B14F-4D97-AF65-F5344CB8AC3E}">
        <p14:creationId xmlns:p14="http://schemas.microsoft.com/office/powerpoint/2010/main" val="2105853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Online Media 5" title="GPT-4o (Omni) math tutoring demo on Khan Academy">
            <a:hlinkClick r:id="" action="ppaction://media"/>
            <a:extLst>
              <a:ext uri="{FF2B5EF4-FFF2-40B4-BE49-F238E27FC236}">
                <a16:creationId xmlns:a16="http://schemas.microsoft.com/office/drawing/2014/main" id="{D4611B04-8179-F4CC-D81C-8D591E66C244}"/>
              </a:ext>
            </a:extLst>
          </p:cNvPr>
          <p:cNvPicPr>
            <a:picLocks noGrp="1" noRot="1" noChangeAspect="1"/>
          </p:cNvPicPr>
          <p:nvPr>
            <p:ph idx="1"/>
            <a:videoFile r:link="rId1"/>
          </p:nvPr>
        </p:nvPicPr>
        <p:blipFill>
          <a:blip r:embed="rId3"/>
          <a:stretch>
            <a:fillRect/>
          </a:stretch>
        </p:blipFill>
        <p:spPr>
          <a:xfrm>
            <a:off x="1316517" y="666344"/>
            <a:ext cx="9786716" cy="5525312"/>
          </a:xfrm>
          <a:prstGeom prst="rect">
            <a:avLst/>
          </a:prstGeom>
        </p:spPr>
      </p:pic>
    </p:spTree>
    <p:extLst>
      <p:ext uri="{BB962C8B-B14F-4D97-AF65-F5344CB8AC3E}">
        <p14:creationId xmlns:p14="http://schemas.microsoft.com/office/powerpoint/2010/main" val="2984277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Brave New Words: How AI Will Revolutionize Education (and Why That’s a Good  Thing)">
            <a:extLst>
              <a:ext uri="{FF2B5EF4-FFF2-40B4-BE49-F238E27FC236}">
                <a16:creationId xmlns:a16="http://schemas.microsoft.com/office/drawing/2014/main" id="{09A4C2A4-AFB5-7C65-3D35-4C068AD0C1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5066" y="776177"/>
            <a:ext cx="3586894" cy="551829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o-Intelligence: Living and Working with AI by Ethan Mollick | Goodreads">
            <a:extLst>
              <a:ext uri="{FF2B5EF4-FFF2-40B4-BE49-F238E27FC236}">
                <a16:creationId xmlns:a16="http://schemas.microsoft.com/office/drawing/2014/main" id="{036734C6-09CB-C8B1-49E4-B4D508039E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905071" y="753974"/>
            <a:ext cx="3663249" cy="554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04524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B044045-B564-F1CE-572C-C741EC7850B9}"/>
              </a:ext>
            </a:extLst>
          </p:cNvPr>
          <p:cNvSpPr>
            <a:spLocks noGrp="1"/>
          </p:cNvSpPr>
          <p:nvPr>
            <p:ph sz="quarter" idx="10"/>
          </p:nvPr>
        </p:nvSpPr>
        <p:spPr/>
        <p:txBody>
          <a:bodyPr>
            <a:normAutofit/>
          </a:bodyPr>
          <a:lstStyle/>
          <a:p>
            <a:endParaRPr lang="en-GB" dirty="0"/>
          </a:p>
          <a:p>
            <a:pPr marL="0" indent="0" algn="just">
              <a:buNone/>
            </a:pPr>
            <a:r>
              <a:rPr lang="en-GB" sz="2800" dirty="0"/>
              <a:t>“In 1984, Benjamin Bloom highlighted the substantial difference in student performance when taught using different instructional methods. Bloom's research demonstrated that students who received </a:t>
            </a:r>
            <a:r>
              <a:rPr lang="en-GB" sz="2800" b="1" dirty="0"/>
              <a:t>one-on-one tutoring performed significantly better </a:t>
            </a:r>
            <a:r>
              <a:rPr lang="en-GB" sz="2800" dirty="0"/>
              <a:t>than those who learned through conventional classroom instruction.” </a:t>
            </a:r>
          </a:p>
          <a:p>
            <a:pPr marL="0" indent="0">
              <a:buNone/>
            </a:pPr>
            <a:endParaRPr lang="en-GB" sz="2800" dirty="0"/>
          </a:p>
          <a:p>
            <a:pPr marL="0" indent="0">
              <a:buNone/>
            </a:pPr>
            <a:r>
              <a:rPr lang="en-GB" sz="2800" dirty="0"/>
              <a:t>							          (OpenAI ChatGPT, 2024) </a:t>
            </a:r>
          </a:p>
          <a:p>
            <a:pPr marL="0" indent="0">
              <a:buNone/>
            </a:pPr>
            <a:endParaRPr lang="en-GB" dirty="0"/>
          </a:p>
          <a:p>
            <a:endParaRPr lang="en-GB" dirty="0"/>
          </a:p>
          <a:p>
            <a:endParaRPr lang="en-GB" dirty="0"/>
          </a:p>
          <a:p>
            <a:endParaRPr lang="en-GB" dirty="0"/>
          </a:p>
        </p:txBody>
      </p:sp>
      <p:sp>
        <p:nvSpPr>
          <p:cNvPr id="2" name="Title 1">
            <a:extLst>
              <a:ext uri="{FF2B5EF4-FFF2-40B4-BE49-F238E27FC236}">
                <a16:creationId xmlns:a16="http://schemas.microsoft.com/office/drawing/2014/main" id="{BD1B596D-3845-52EE-2273-4F6830D5E810}"/>
              </a:ext>
            </a:extLst>
          </p:cNvPr>
          <p:cNvSpPr>
            <a:spLocks noGrp="1"/>
          </p:cNvSpPr>
          <p:nvPr>
            <p:ph type="title"/>
          </p:nvPr>
        </p:nvSpPr>
        <p:spPr/>
        <p:txBody>
          <a:bodyPr/>
          <a:lstStyle/>
          <a:p>
            <a:r>
              <a:rPr lang="en-GB" dirty="0"/>
              <a:t>The “2 Sigma Problem”</a:t>
            </a:r>
          </a:p>
        </p:txBody>
      </p:sp>
      <p:sp>
        <p:nvSpPr>
          <p:cNvPr id="5" name="TextBox 4">
            <a:extLst>
              <a:ext uri="{FF2B5EF4-FFF2-40B4-BE49-F238E27FC236}">
                <a16:creationId xmlns:a16="http://schemas.microsoft.com/office/drawing/2014/main" id="{688ACF69-3192-D46C-F05D-A186874E02B8}"/>
              </a:ext>
            </a:extLst>
          </p:cNvPr>
          <p:cNvSpPr txBox="1"/>
          <p:nvPr/>
        </p:nvSpPr>
        <p:spPr>
          <a:xfrm>
            <a:off x="444500" y="6119614"/>
            <a:ext cx="10953307" cy="615553"/>
          </a:xfrm>
          <a:prstGeom prst="rect">
            <a:avLst/>
          </a:prstGeom>
          <a:noFill/>
        </p:spPr>
        <p:txBody>
          <a:bodyPr wrap="square">
            <a:spAutoFit/>
          </a:bodyPr>
          <a:lstStyle/>
          <a:p>
            <a:r>
              <a:rPr lang="en-GB" sz="1600" b="1" dirty="0"/>
              <a:t>Reference List</a:t>
            </a:r>
          </a:p>
          <a:p>
            <a:r>
              <a:rPr lang="en-GB" sz="1600" dirty="0"/>
              <a:t>(OpenAI ChatGPT, 2024 ) OpenAI ChatGPT response to “2 Sigma Problem”, 16</a:t>
            </a:r>
            <a:r>
              <a:rPr lang="en-GB" sz="1600" baseline="30000" dirty="0"/>
              <a:t>th</a:t>
            </a:r>
            <a:r>
              <a:rPr lang="en-GB" sz="1600" dirty="0"/>
              <a:t> August 2024</a:t>
            </a:r>
            <a:r>
              <a:rPr lang="en-GB" dirty="0"/>
              <a:t>.</a:t>
            </a:r>
            <a:endParaRPr lang="pt-BR" dirty="0"/>
          </a:p>
        </p:txBody>
      </p:sp>
    </p:spTree>
    <p:extLst>
      <p:ext uri="{BB962C8B-B14F-4D97-AF65-F5344CB8AC3E}">
        <p14:creationId xmlns:p14="http://schemas.microsoft.com/office/powerpoint/2010/main" val="28253230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19A01-D1AE-1048-F7B4-B8DFDD16AF51}"/>
              </a:ext>
            </a:extLst>
          </p:cNvPr>
          <p:cNvSpPr>
            <a:spLocks noGrp="1"/>
          </p:cNvSpPr>
          <p:nvPr>
            <p:ph sz="quarter" idx="10"/>
          </p:nvPr>
        </p:nvSpPr>
        <p:spPr/>
        <p:txBody>
          <a:bodyPr>
            <a:normAutofit/>
          </a:bodyPr>
          <a:lstStyle/>
          <a:p>
            <a:r>
              <a:rPr lang="pt-BR" dirty="0"/>
              <a:t>AI tutors are </a:t>
            </a:r>
            <a:r>
              <a:rPr lang="pt-BR" b="1" dirty="0"/>
              <a:t>cheap/scalable</a:t>
            </a:r>
          </a:p>
          <a:p>
            <a:endParaRPr lang="pt-BR" dirty="0"/>
          </a:p>
          <a:p>
            <a:r>
              <a:rPr lang="pt-BR" dirty="0"/>
              <a:t>AI tutors are </a:t>
            </a:r>
            <a:r>
              <a:rPr lang="pt-BR" b="1" dirty="0"/>
              <a:t>available 24/7</a:t>
            </a:r>
          </a:p>
          <a:p>
            <a:endParaRPr lang="pt-BR" dirty="0"/>
          </a:p>
          <a:p>
            <a:r>
              <a:rPr lang="pt-BR" dirty="0"/>
              <a:t>AI tutors can be </a:t>
            </a:r>
            <a:r>
              <a:rPr lang="pt-BR" b="1" dirty="0"/>
              <a:t>customized</a:t>
            </a:r>
            <a:r>
              <a:rPr lang="pt-BR" dirty="0"/>
              <a:t> </a:t>
            </a:r>
            <a:r>
              <a:rPr lang="pt-BR" b="1" dirty="0"/>
              <a:t>for each student’s needs</a:t>
            </a:r>
          </a:p>
          <a:p>
            <a:endParaRPr lang="pt-BR" dirty="0"/>
          </a:p>
          <a:p>
            <a:r>
              <a:rPr lang="pt-BR" dirty="0"/>
              <a:t>AI can be prompted to </a:t>
            </a:r>
            <a:r>
              <a:rPr lang="pt-BR" b="1" dirty="0"/>
              <a:t>align with the teacher’s style</a:t>
            </a:r>
          </a:p>
        </p:txBody>
      </p:sp>
      <p:sp>
        <p:nvSpPr>
          <p:cNvPr id="2" name="Title 1">
            <a:extLst>
              <a:ext uri="{FF2B5EF4-FFF2-40B4-BE49-F238E27FC236}">
                <a16:creationId xmlns:a16="http://schemas.microsoft.com/office/drawing/2014/main" id="{F6B2EEE7-D57C-386D-A716-15B6A60D1DA9}"/>
              </a:ext>
            </a:extLst>
          </p:cNvPr>
          <p:cNvSpPr>
            <a:spLocks noGrp="1"/>
          </p:cNvSpPr>
          <p:nvPr>
            <p:ph type="title"/>
          </p:nvPr>
        </p:nvSpPr>
        <p:spPr/>
        <p:txBody>
          <a:bodyPr/>
          <a:lstStyle/>
          <a:p>
            <a:r>
              <a:rPr lang="pt-BR" dirty="0"/>
              <a:t>AI might solve the “2 Sigma Problem”</a:t>
            </a:r>
            <a:endParaRPr lang="en-GB" dirty="0"/>
          </a:p>
        </p:txBody>
      </p:sp>
    </p:spTree>
    <p:extLst>
      <p:ext uri="{BB962C8B-B14F-4D97-AF65-F5344CB8AC3E}">
        <p14:creationId xmlns:p14="http://schemas.microsoft.com/office/powerpoint/2010/main" val="15164378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019A01-D1AE-1048-F7B4-B8DFDD16AF51}"/>
              </a:ext>
            </a:extLst>
          </p:cNvPr>
          <p:cNvSpPr>
            <a:spLocks noGrp="1"/>
          </p:cNvSpPr>
          <p:nvPr>
            <p:ph sz="quarter" idx="10"/>
          </p:nvPr>
        </p:nvSpPr>
        <p:spPr/>
        <p:txBody>
          <a:bodyPr>
            <a:normAutofit/>
          </a:bodyPr>
          <a:lstStyle/>
          <a:p>
            <a:r>
              <a:rPr lang="en-GB" dirty="0"/>
              <a:t>Partially automate </a:t>
            </a:r>
            <a:r>
              <a:rPr lang="en-GB" b="1" dirty="0"/>
              <a:t>marking and feedback </a:t>
            </a:r>
            <a:r>
              <a:rPr lang="en-GB" dirty="0"/>
              <a:t>(do the heavy lifting)</a:t>
            </a:r>
          </a:p>
          <a:p>
            <a:endParaRPr lang="en-GB" dirty="0"/>
          </a:p>
          <a:p>
            <a:r>
              <a:rPr lang="en-GB" dirty="0"/>
              <a:t>Provide reports on </a:t>
            </a:r>
            <a:r>
              <a:rPr lang="en-GB" b="1" dirty="0"/>
              <a:t>student progress</a:t>
            </a:r>
          </a:p>
          <a:p>
            <a:endParaRPr lang="en-GB" b="1" dirty="0"/>
          </a:p>
          <a:p>
            <a:r>
              <a:rPr lang="en-GB" dirty="0"/>
              <a:t>Improve overall quality of students’ </a:t>
            </a:r>
            <a:r>
              <a:rPr lang="en-GB" b="1" dirty="0"/>
              <a:t>submissions</a:t>
            </a:r>
          </a:p>
          <a:p>
            <a:endParaRPr lang="en-GB" b="1" dirty="0"/>
          </a:p>
          <a:p>
            <a:r>
              <a:rPr lang="en-GB" dirty="0"/>
              <a:t>Enable new ways of </a:t>
            </a:r>
            <a:r>
              <a:rPr lang="en-GB" b="1" dirty="0"/>
              <a:t>interactive learning</a:t>
            </a:r>
            <a:endParaRPr lang="en-GB" dirty="0"/>
          </a:p>
          <a:p>
            <a:endParaRPr lang="pt-BR" dirty="0"/>
          </a:p>
        </p:txBody>
      </p:sp>
      <p:sp>
        <p:nvSpPr>
          <p:cNvPr id="2" name="Title 1">
            <a:extLst>
              <a:ext uri="{FF2B5EF4-FFF2-40B4-BE49-F238E27FC236}">
                <a16:creationId xmlns:a16="http://schemas.microsoft.com/office/drawing/2014/main" id="{F6B2EEE7-D57C-386D-A716-15B6A60D1DA9}"/>
              </a:ext>
            </a:extLst>
          </p:cNvPr>
          <p:cNvSpPr>
            <a:spLocks noGrp="1"/>
          </p:cNvSpPr>
          <p:nvPr>
            <p:ph type="title"/>
          </p:nvPr>
        </p:nvSpPr>
        <p:spPr/>
        <p:txBody>
          <a:bodyPr/>
          <a:lstStyle/>
          <a:p>
            <a:r>
              <a:rPr lang="pt-BR" dirty="0"/>
              <a:t>Other </a:t>
            </a:r>
            <a:r>
              <a:rPr lang="pt-BR" b="1" dirty="0"/>
              <a:t>benefits</a:t>
            </a:r>
            <a:r>
              <a:rPr lang="pt-BR" dirty="0"/>
              <a:t> of AI</a:t>
            </a:r>
            <a:endParaRPr lang="en-GB" dirty="0"/>
          </a:p>
        </p:txBody>
      </p:sp>
    </p:spTree>
    <p:extLst>
      <p:ext uri="{BB962C8B-B14F-4D97-AF65-F5344CB8AC3E}">
        <p14:creationId xmlns:p14="http://schemas.microsoft.com/office/powerpoint/2010/main" val="36489399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1665</Words>
  <Application>Microsoft Office PowerPoint</Application>
  <PresentationFormat>Widescreen</PresentationFormat>
  <Paragraphs>204</Paragraphs>
  <Slides>28</Slides>
  <Notes>6</Notes>
  <HiddenSlides>0</HiddenSlides>
  <MMClips>3</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28</vt:i4>
      </vt:variant>
    </vt:vector>
  </HeadingPairs>
  <TitlesOfParts>
    <vt:vector size="36" baseType="lpstr">
      <vt:lpstr>Anonymous Pro</vt:lpstr>
      <vt:lpstr>Aptos</vt:lpstr>
      <vt:lpstr>Aptos Display</vt:lpstr>
      <vt:lpstr>Arial</vt:lpstr>
      <vt:lpstr>inherit</vt:lpstr>
      <vt:lpstr>Segoe UI</vt:lpstr>
      <vt:lpstr>Office Theme</vt:lpstr>
      <vt:lpstr>Packager Shell Object</vt:lpstr>
      <vt:lpstr>Introduction to AI</vt:lpstr>
      <vt:lpstr>Today, we will talk about (Generative) AI</vt:lpstr>
      <vt:lpstr>Today, we will talk about (Generative) AI</vt:lpstr>
      <vt:lpstr>Setting Expectations</vt:lpstr>
      <vt:lpstr>PowerPoint Presentation</vt:lpstr>
      <vt:lpstr>PowerPoint Presentation</vt:lpstr>
      <vt:lpstr>The “2 Sigma Problem”</vt:lpstr>
      <vt:lpstr>AI might solve the “2 Sigma Problem”</vt:lpstr>
      <vt:lpstr>Other benefits of AI</vt:lpstr>
      <vt:lpstr>Let’s talk in the Socratic style</vt:lpstr>
      <vt:lpstr>Problems, challenges and risks of using AI</vt:lpstr>
      <vt:lpstr>Essay Generator (Socratic antagonist)</vt:lpstr>
      <vt:lpstr>Essay Generator – References List</vt:lpstr>
      <vt:lpstr>Full Example – The Impact of AI on Creativity</vt:lpstr>
      <vt:lpstr>PowerPoint Presentation</vt:lpstr>
      <vt:lpstr>A Very Brief Introduction to Generative AI</vt:lpstr>
      <vt:lpstr>Types of AI</vt:lpstr>
      <vt:lpstr>How does Generative AI work?</vt:lpstr>
      <vt:lpstr>How does Generative AI work?</vt:lpstr>
      <vt:lpstr>Emergent behaviours</vt:lpstr>
      <vt:lpstr>Artificial General Intelligence (AGI)</vt:lpstr>
      <vt:lpstr>PowerPoint Presentation</vt:lpstr>
      <vt:lpstr>PowerPoint Presentation</vt:lpstr>
      <vt:lpstr>PowerPoint Presentation</vt:lpstr>
      <vt:lpstr>Recent publications</vt:lpstr>
      <vt:lpstr>How far are we from AGI (Artificial General Intelligence)?</vt:lpstr>
      <vt:lpstr>How far are we from AGI (Artificial General Intelligence)?</vt:lpstr>
      <vt:lpstr>Discussion on current AI limitations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Goes, Fabricio (Dr.)</dc:creator>
  <cp:lastModifiedBy>Goes, Fabricio (Dr.)</cp:lastModifiedBy>
  <cp:revision>57</cp:revision>
  <dcterms:created xsi:type="dcterms:W3CDTF">2024-06-20T13:04:53Z</dcterms:created>
  <dcterms:modified xsi:type="dcterms:W3CDTF">2024-10-15T22:05:51Z</dcterms:modified>
</cp:coreProperties>
</file>